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5"/>
  </p:notesMasterIdLst>
  <p:sldIdLst>
    <p:sldId id="364" r:id="rId2"/>
    <p:sldId id="367" r:id="rId3"/>
    <p:sldId id="369" r:id="rId4"/>
    <p:sldId id="370" r:id="rId5"/>
    <p:sldId id="372" r:id="rId6"/>
    <p:sldId id="371" r:id="rId7"/>
    <p:sldId id="384" r:id="rId8"/>
    <p:sldId id="376" r:id="rId9"/>
    <p:sldId id="378" r:id="rId10"/>
    <p:sldId id="383" r:id="rId11"/>
    <p:sldId id="385" r:id="rId12"/>
    <p:sldId id="379" r:id="rId13"/>
    <p:sldId id="380" r:id="rId14"/>
  </p:sldIdLst>
  <p:sldSz cx="9144000" cy="5143500" type="screen16x9"/>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E"/>
    <a:srgbClr val="009900"/>
    <a:srgbClr val="0066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34" autoAdjust="0"/>
    <p:restoredTop sz="96404" autoAdjust="0"/>
  </p:normalViewPr>
  <p:slideViewPr>
    <p:cSldViewPr>
      <p:cViewPr varScale="1">
        <p:scale>
          <a:sx n="151" d="100"/>
          <a:sy n="151" d="100"/>
        </p:scale>
        <p:origin x="282" y="138"/>
      </p:cViewPr>
      <p:guideLst>
        <p:guide orient="horz" pos="2160"/>
        <p:guide pos="2880"/>
        <p:guide orient="horz"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4" y="2"/>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7" y="2"/>
            <a:ext cx="2945659" cy="496411"/>
          </a:xfrm>
          <a:prstGeom prst="rect">
            <a:avLst/>
          </a:prstGeom>
        </p:spPr>
        <p:txBody>
          <a:bodyPr vert="horz" lIns="91440" tIns="45720" rIns="91440" bIns="45720" rtlCol="0"/>
          <a:lstStyle>
            <a:lvl1pPr algn="r">
              <a:defRPr sz="1200"/>
            </a:lvl1pPr>
          </a:lstStyle>
          <a:p>
            <a:fld id="{868046F2-944B-4F90-BD18-F60E57C1B3F9}" type="datetimeFigureOut">
              <a:rPr lang="ru-RU" smtClean="0"/>
              <a:t>24.04.2021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4" y="9430093"/>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7" y="9430093"/>
            <a:ext cx="2945659" cy="496411"/>
          </a:xfrm>
          <a:prstGeom prst="rect">
            <a:avLst/>
          </a:prstGeom>
        </p:spPr>
        <p:txBody>
          <a:bodyPr vert="horz" lIns="91440" tIns="45720" rIns="91440" bIns="45720" rtlCol="0" anchor="b"/>
          <a:lstStyle>
            <a:lvl1pPr algn="r">
              <a:defRPr sz="1200"/>
            </a:lvl1pPr>
          </a:lstStyle>
          <a:p>
            <a:fld id="{466CA857-7694-4636-8871-A9C2DD9E7965}" type="slidenum">
              <a:rPr lang="ru-RU" smtClean="0"/>
              <a:t>‹#›</a:t>
            </a:fld>
            <a:endParaRPr lang="ru-RU"/>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FD79353-59B3-41D4-A1A9-DC36E0CFDD13}" type="datetime1">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31458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88692BE-808A-414F-AD5F-AEE5D3A9CEA8}" type="datetime1">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5E358C6-E46C-428F-ABEE-3593A2D07975}" type="datetime1">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B2A0A5D-9805-43FA-9255-6400C57A3AC5}" type="datetime1">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4916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t>24.04.2021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BD3466-641E-44E7-9A05-B89B6B0207ED}" type="datetime1">
              <a:rPr lang="ru-RU" smtClean="0"/>
              <a:t>24.04.2021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B4EFC2D-38A6-4D8B-8B37-4B7EC6CF721F}" type="datetime1">
              <a:rPr lang="ru-RU" smtClean="0"/>
              <a:t>24.04.2021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8AE3D3D-E080-4E59-8BE3-528D038019C5}" type="datetime1">
              <a:rPr lang="ru-RU" smtClean="0"/>
              <a:t>24.04.2021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t>24.04.2021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t>24.04.2021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t>24.04.2021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t>24.04.2021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1.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57.jpeg"/></Relationships>
</file>

<file path=ppt/slides/_rels/slide12.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hyperlink" Target="https://translate.tatar/" TargetMode="External"/><Relationship Id="rId7" Type="http://schemas.openxmlformats.org/officeDocument/2006/relationships/image" Target="../media/image61.jpeg"/><Relationship Id="rId12" Type="http://schemas.openxmlformats.org/officeDocument/2006/relationships/image" Target="../media/image66.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eg"/><Relationship Id="rId10" Type="http://schemas.openxmlformats.org/officeDocument/2006/relationships/image" Target="../media/image64.jpeg"/><Relationship Id="rId4" Type="http://schemas.openxmlformats.org/officeDocument/2006/relationships/image" Target="../media/image58.jpeg"/><Relationship Id="rId9" Type="http://schemas.openxmlformats.org/officeDocument/2006/relationships/image" Target="../media/image63.jpeg"/></Relationships>
</file>

<file path=ppt/slides/_rels/slide13.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98" y="644323"/>
            <a:ext cx="7499175" cy="304775"/>
          </a:xfrm>
        </p:spPr>
        <p:txBody>
          <a:bodyPr>
            <a:noAutofit/>
          </a:bodyPr>
          <a:lstStyle/>
          <a:p>
            <a:pPr algn="ctr">
              <a:spcAft>
                <a:spcPts val="0"/>
              </a:spcAft>
            </a:pPr>
            <a:r>
              <a:rPr lang="en-US" sz="1000" dirty="0">
                <a:solidFill>
                  <a:srgbClr val="002060"/>
                </a:solidFill>
                <a:latin typeface="Times New Roman"/>
                <a:ea typeface="Calibri"/>
                <a:cs typeface="Times New Roman"/>
              </a:rPr>
              <a:t> </a:t>
            </a:r>
            <a:r>
              <a:rPr lang="tt-RU" sz="1000" dirty="0">
                <a:solidFill>
                  <a:srgbClr val="002060"/>
                </a:solidFill>
                <a:latin typeface="Times New Roman"/>
                <a:ea typeface="Calibri"/>
                <a:cs typeface="Times New Roman"/>
              </a:rPr>
              <a:t>Нәүрүз бәйрәме/праздник Навруз</a:t>
            </a:r>
            <a:endParaRPr lang="ru-RU" sz="1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1</a:t>
            </a:fld>
            <a:endParaRPr lang="ru-RU">
              <a:solidFill>
                <a:prstClr val="black">
                  <a:tint val="75000"/>
                </a:prstClr>
              </a:solidFill>
            </a:endParaRPr>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tt-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МАОУ “СОШ №2” г.Нурлат РТ</a:t>
            </a:r>
            <a:endPar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20270" y="33045"/>
            <a:ext cx="1930715" cy="842319"/>
          </a:xfrm>
          <a:prstGeom prst="rect">
            <a:avLst/>
          </a:prstGeom>
        </p:spPr>
      </p:pic>
      <p:sp>
        <p:nvSpPr>
          <p:cNvPr id="3" name="Прямоугольник 2">
            <a:extLst>
              <a:ext uri="{FF2B5EF4-FFF2-40B4-BE49-F238E27FC236}">
                <a16:creationId xmlns:a16="http://schemas.microsoft.com/office/drawing/2014/main" id="{6076D605-4F99-454F-945F-6ACA4E99EB60}"/>
              </a:ext>
            </a:extLst>
          </p:cNvPr>
          <p:cNvSpPr/>
          <p:nvPr/>
        </p:nvSpPr>
        <p:spPr>
          <a:xfrm>
            <a:off x="3131840" y="1233699"/>
            <a:ext cx="3852918" cy="1806135"/>
          </a:xfrm>
          <a:prstGeom prst="rect">
            <a:avLst/>
          </a:prstGeom>
        </p:spPr>
        <p:txBody>
          <a:bodyPr wrap="square">
            <a:spAutoFit/>
          </a:bodyPr>
          <a:lstStyle/>
          <a:p>
            <a:r>
              <a:rPr lang="ru-RU" sz="900" dirty="0">
                <a:solidFill>
                  <a:prstClr val="black"/>
                </a:solidFill>
                <a:latin typeface="Times New Roman"/>
                <a:ea typeface="Calibri"/>
                <a:cs typeface="Times New Roman"/>
              </a:rPr>
              <a:t> </a:t>
            </a:r>
            <a:r>
              <a:rPr lang="tt-RU" sz="900" dirty="0">
                <a:solidFill>
                  <a:srgbClr val="002060"/>
                </a:solidFill>
                <a:latin typeface="Times New Roman"/>
                <a:ea typeface="Calibri"/>
                <a:cs typeface="Times New Roman"/>
              </a:rPr>
              <a:t> </a:t>
            </a:r>
            <a:r>
              <a:rPr lang="ru-RU" sz="800" dirty="0">
                <a:solidFill>
                  <a:srgbClr val="000000"/>
                </a:solidFill>
                <a:latin typeface="yandex-sans"/>
              </a:rPr>
              <a:t> </a:t>
            </a:r>
            <a:r>
              <a:rPr lang="ru-RU" sz="1000" dirty="0" err="1">
                <a:solidFill>
                  <a:srgbClr val="002060"/>
                </a:solidFill>
                <a:latin typeface="Times New Roman" panose="02020603050405020304" pitchFamily="18" charset="0"/>
                <a:cs typeface="Times New Roman" panose="02020603050405020304" pitchFamily="18" charset="0"/>
              </a:rPr>
              <a:t>Мәктәбебездә</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Нәүрүз</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бәйрәме</a:t>
            </a:r>
            <a:r>
              <a:rPr lang="ru-RU" sz="1000" dirty="0">
                <a:solidFill>
                  <a:srgbClr val="002060"/>
                </a:solidFill>
                <a:latin typeface="Times New Roman" panose="02020603050405020304" pitchFamily="18" charset="0"/>
                <a:cs typeface="Times New Roman" panose="02020603050405020304" pitchFamily="18" charset="0"/>
              </a:rPr>
              <a:t> узды. </a:t>
            </a:r>
            <a:r>
              <a:rPr lang="ru-RU" sz="1000" dirty="0" err="1">
                <a:solidFill>
                  <a:srgbClr val="002060"/>
                </a:solidFill>
                <a:latin typeface="Times New Roman" panose="02020603050405020304" pitchFamily="18" charset="0"/>
                <a:cs typeface="Times New Roman" panose="02020603050405020304" pitchFamily="18" charset="0"/>
              </a:rPr>
              <a:t>Укучылар</a:t>
            </a:r>
            <a:endParaRPr lang="ru-RU" sz="1000" dirty="0">
              <a:solidFill>
                <a:srgbClr val="002060"/>
              </a:solidFill>
              <a:latin typeface="Times New Roman" panose="02020603050405020304" pitchFamily="18" charset="0"/>
              <a:cs typeface="Times New Roman" panose="02020603050405020304" pitchFamily="18" charset="0"/>
            </a:endParaRPr>
          </a:p>
          <a:p>
            <a:r>
              <a:rPr lang="ru-RU" sz="1000" dirty="0" err="1">
                <a:solidFill>
                  <a:srgbClr val="002060"/>
                </a:solidFill>
                <a:latin typeface="Times New Roman" panose="02020603050405020304" pitchFamily="18" charset="0"/>
                <a:cs typeface="Times New Roman" panose="02020603050405020304" pitchFamily="18" charset="0"/>
              </a:rPr>
              <a:t>Нәүрүзбикәгә</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матур</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җырлар,биюләр</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шигырьләр</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буләк</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иттеләр</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Бәйрәм</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бик</a:t>
            </a:r>
            <a:r>
              <a:rPr lang="ru-RU" sz="1000" dirty="0">
                <a:solidFill>
                  <a:srgbClr val="002060"/>
                </a:solidFill>
                <a:latin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cs typeface="Times New Roman" panose="02020603050405020304" pitchFamily="18" charset="0"/>
              </a:rPr>
              <a:t>куңелле</a:t>
            </a:r>
            <a:r>
              <a:rPr lang="ru-RU" sz="1000" dirty="0">
                <a:solidFill>
                  <a:srgbClr val="002060"/>
                </a:solidFill>
                <a:latin typeface="Times New Roman" panose="02020603050405020304" pitchFamily="18" charset="0"/>
                <a:cs typeface="Times New Roman" panose="02020603050405020304" pitchFamily="18" charset="0"/>
              </a:rPr>
              <a:t> узды./ в нашей школе прошел праздник Навруз. Учащиеся подарили </a:t>
            </a:r>
            <a:r>
              <a:rPr lang="ru-RU" sz="1000" dirty="0" err="1">
                <a:solidFill>
                  <a:srgbClr val="002060"/>
                </a:solidFill>
                <a:latin typeface="Times New Roman" panose="02020603050405020304" pitchFamily="18" charset="0"/>
                <a:cs typeface="Times New Roman" panose="02020603050405020304" pitchFamily="18" charset="0"/>
              </a:rPr>
              <a:t>Наврузбике</a:t>
            </a:r>
            <a:r>
              <a:rPr lang="ru-RU" sz="1000" dirty="0">
                <a:solidFill>
                  <a:srgbClr val="002060"/>
                </a:solidFill>
                <a:latin typeface="Times New Roman" panose="02020603050405020304" pitchFamily="18" charset="0"/>
                <a:cs typeface="Times New Roman" panose="02020603050405020304" pitchFamily="18" charset="0"/>
              </a:rPr>
              <a:t> красивые песни, танцы, стихи. Праздник прошел очень весело.</a:t>
            </a:r>
          </a:p>
          <a:p>
            <a:pPr>
              <a:lnSpc>
                <a:spcPct val="115000"/>
              </a:lnSpc>
              <a:spcAft>
                <a:spcPts val="1000"/>
              </a:spcAft>
            </a:pPr>
            <a:endParaRPr lang="ru-RU" sz="1400" dirty="0">
              <a:solidFill>
                <a:srgbClr val="002060"/>
              </a:solidFill>
              <a:latin typeface="Times New Roman" panose="02020603050405020304" pitchFamily="18" charset="0"/>
              <a:ea typeface="Calibri"/>
              <a:cs typeface="Times New Roman" panose="02020603050405020304" pitchFamily="18" charset="0"/>
            </a:endParaRPr>
          </a:p>
          <a:p>
            <a:pPr algn="ctr">
              <a:lnSpc>
                <a:spcPct val="107000"/>
              </a:lnSpc>
            </a:pPr>
            <a:r>
              <a:rPr lang="en-US" sz="1200" dirty="0">
                <a:solidFill>
                  <a:srgbClr val="002060"/>
                </a:solidFill>
                <a:latin typeface="Times New Roman" panose="02020603050405020304" pitchFamily="18" charset="0"/>
                <a:cs typeface="Times New Roman" panose="02020603050405020304" pitchFamily="18" charset="0"/>
              </a:rPr>
              <a:t> </a:t>
            </a:r>
            <a:r>
              <a:rPr lang="tt-RU" sz="1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ru-RU" sz="1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6315" y="1105240"/>
            <a:ext cx="1983673" cy="13628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662500"/>
            <a:ext cx="1787389" cy="21876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Рисунок 15" descr="P1000068.JPG"/>
          <p:cNvPicPr>
            <a:picLocks noChangeAspect="1"/>
          </p:cNvPicPr>
          <p:nvPr/>
        </p:nvPicPr>
        <p:blipFill>
          <a:blip r:embed="rId5" cstate="print"/>
          <a:stretch>
            <a:fillRect/>
          </a:stretch>
        </p:blipFill>
        <p:spPr>
          <a:xfrm>
            <a:off x="3491880" y="2468109"/>
            <a:ext cx="2666716" cy="19942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386" y="636424"/>
            <a:ext cx="2206625" cy="1652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Рисунок 17" descr="P1000064.JPG"/>
          <p:cNvPicPr>
            <a:picLocks noChangeAspect="1"/>
          </p:cNvPicPr>
          <p:nvPr/>
        </p:nvPicPr>
        <p:blipFill>
          <a:blip r:embed="rId7" cstate="print"/>
          <a:stretch>
            <a:fillRect/>
          </a:stretch>
        </p:blipFill>
        <p:spPr>
          <a:xfrm>
            <a:off x="6657110" y="2752710"/>
            <a:ext cx="2285992" cy="19510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14867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43808" y="291218"/>
            <a:ext cx="4355774" cy="408323"/>
          </a:xfrm>
          <a:solidFill>
            <a:schemeClr val="bg2"/>
          </a:solidFill>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4427984" y="1707654"/>
            <a:ext cx="4176464" cy="2886969"/>
          </a:xfrm>
        </p:spPr>
        <p:txBody>
          <a:bodyPr>
            <a:normAutofit/>
          </a:bodyPr>
          <a:lstStyle/>
          <a:p>
            <a:pPr algn="ctr"/>
            <a:r>
              <a:rPr lang="en-US" sz="1800" dirty="0">
                <a:solidFill>
                  <a:srgbClr val="002060"/>
                </a:solidFill>
                <a:latin typeface="Times New Roman"/>
                <a:ea typeface="Calibri"/>
              </a:rPr>
              <a:t> </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2987824" y="771550"/>
            <a:ext cx="4176464" cy="33855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72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imes New Roman"/>
                <a:ea typeface="Times New Roman"/>
                <a:cs typeface="Times New Roman"/>
              </a:rPr>
              <a:t> </a:t>
            </a:r>
            <a:endParaRPr kumimoji="0" lang="ru-RU" sz="1600" b="0" i="1" u="none" strike="noStrike" kern="1200" cap="none" spc="0" normalizeH="0" baseline="0" noProof="0" dirty="0">
              <a:ln>
                <a:noFill/>
              </a:ln>
              <a:solidFill>
                <a:srgbClr val="002060"/>
              </a:solidFill>
              <a:effectLst/>
              <a:uLnTx/>
              <a:uFillTx/>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7029450" y="162482"/>
            <a:ext cx="1944418" cy="847262"/>
          </a:xfrm>
          <a:prstGeom prst="rect">
            <a:avLst/>
          </a:prstGeom>
        </p:spPr>
      </p:pic>
      <p:sp>
        <p:nvSpPr>
          <p:cNvPr id="6" name="Объект 5"/>
          <p:cNvSpPr>
            <a:spLocks noGrp="1"/>
          </p:cNvSpPr>
          <p:nvPr>
            <p:ph idx="1"/>
          </p:nvPr>
        </p:nvSpPr>
        <p:spPr>
          <a:xfrm>
            <a:off x="2267744" y="771551"/>
            <a:ext cx="4590256" cy="2012319"/>
          </a:xfrm>
        </p:spPr>
        <p:txBody>
          <a:bodyPr>
            <a:normAutofit/>
          </a:bodyPr>
          <a:lstStyle/>
          <a:p>
            <a:pPr marL="0" indent="0" algn="ctr">
              <a:lnSpc>
                <a:spcPct val="107000"/>
              </a:lnSpc>
              <a:spcAft>
                <a:spcPts val="800"/>
              </a:spcAft>
              <a:buNone/>
            </a:pPr>
            <a:r>
              <a:rPr lang="tt-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tt-RU"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Район конкурсы “Тукайны укыйбыз” /”Читаем Тукая”</a:t>
            </a:r>
            <a:endParaRPr lang="ru-RU" sz="12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6FF5C1B0-7788-4DAC-81D4-47534233039C}"/>
              </a:ext>
            </a:extLst>
          </p:cNvPr>
          <p:cNvPicPr>
            <a:picLocks noChangeAspect="1"/>
          </p:cNvPicPr>
          <p:nvPr/>
        </p:nvPicPr>
        <p:blipFill>
          <a:blip r:embed="rId3"/>
          <a:stretch>
            <a:fillRect/>
          </a:stretch>
        </p:blipFill>
        <p:spPr>
          <a:xfrm>
            <a:off x="932708" y="128145"/>
            <a:ext cx="1465852" cy="13555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Рисунок 11">
            <a:extLst>
              <a:ext uri="{FF2B5EF4-FFF2-40B4-BE49-F238E27FC236}">
                <a16:creationId xmlns:a16="http://schemas.microsoft.com/office/drawing/2014/main" id="{0EBFC099-DEDA-4520-B494-E83C180E5F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23479" y="1154188"/>
            <a:ext cx="1780589" cy="1816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Рисунок 13">
            <a:extLst>
              <a:ext uri="{FF2B5EF4-FFF2-40B4-BE49-F238E27FC236}">
                <a16:creationId xmlns:a16="http://schemas.microsoft.com/office/drawing/2014/main" id="{24E67C44-3AB5-4CBA-8F10-7ABBE3EB5B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3968" y="3162373"/>
            <a:ext cx="4572000" cy="17859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Рисунок 15">
            <a:extLst>
              <a:ext uri="{FF2B5EF4-FFF2-40B4-BE49-F238E27FC236}">
                <a16:creationId xmlns:a16="http://schemas.microsoft.com/office/drawing/2014/main" id="{EB3BF3EE-3147-4939-B759-552E64FAD8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93776">
            <a:off x="2263550" y="3180088"/>
            <a:ext cx="1864706" cy="13961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Рисунок 17">
            <a:extLst>
              <a:ext uri="{FF2B5EF4-FFF2-40B4-BE49-F238E27FC236}">
                <a16:creationId xmlns:a16="http://schemas.microsoft.com/office/drawing/2014/main" id="{17042934-A188-48F9-9704-A5EB3B5BD0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026523">
            <a:off x="1026930" y="3090330"/>
            <a:ext cx="1277407" cy="15696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Рисунок 19">
            <a:extLst>
              <a:ext uri="{FF2B5EF4-FFF2-40B4-BE49-F238E27FC236}">
                <a16:creationId xmlns:a16="http://schemas.microsoft.com/office/drawing/2014/main" id="{7E4284FF-AEED-482B-8CEE-9F626331855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28969">
            <a:off x="940996" y="1644953"/>
            <a:ext cx="1674730" cy="1241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Прямоугольник 20">
            <a:extLst>
              <a:ext uri="{FF2B5EF4-FFF2-40B4-BE49-F238E27FC236}">
                <a16:creationId xmlns:a16="http://schemas.microsoft.com/office/drawing/2014/main" id="{4081F04E-58C7-43EF-8E4F-62FCDA58CECA}"/>
              </a:ext>
            </a:extLst>
          </p:cNvPr>
          <p:cNvSpPr/>
          <p:nvPr/>
        </p:nvSpPr>
        <p:spPr>
          <a:xfrm>
            <a:off x="2893855" y="1265336"/>
            <a:ext cx="3334329" cy="1892506"/>
          </a:xfrm>
          <a:prstGeom prst="rect">
            <a:avLst/>
          </a:prstGeom>
        </p:spPr>
        <p:txBody>
          <a:bodyPr wrap="square">
            <a:spAutoFit/>
          </a:bodyPr>
          <a:lstStyle/>
          <a:p>
            <a:pPr>
              <a:lnSpc>
                <a:spcPct val="107000"/>
              </a:lnSpc>
              <a:spcAft>
                <a:spcPts val="800"/>
              </a:spcAft>
            </a:pP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Бүген, яг</a:t>
            </a:r>
            <a:r>
              <a:rPr lang="ru-RU" sz="1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ъни</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15 нче апрель көнне, мәктәбебезнең 4 нче сыйныф укучылары һәм Садыйкова Сафинә,3Б сыйныф укучысы, Г.Тукайның тууына 135 ел уңаеннан оештырылган “Тукайны укыйбыз” район конкурсында катнаштылар.Укучылар “Вокал”,”Нәфис сүз” һәм “Эшләнмәләр” номинацияләрендә чыгыш ясадылар./ </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Сегодня, 15 апреля, учащиеся 4 класса и Садыкова Сафина приняли участие в районном конкурсе “читаем Тукая”, посвященном 135-летию со дня рождения Г. Тукая. Учащиеся выступили в номинациях  ”Вокал”,       ” Художественное слово “и” </a:t>
            </a: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Поделки</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176694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4427984" y="1707654"/>
            <a:ext cx="4176464" cy="2886969"/>
          </a:xfrm>
        </p:spPr>
        <p:txBody>
          <a:bodyPr>
            <a:normAutofit/>
          </a:bodyPr>
          <a:lstStyle/>
          <a:p>
            <a:pPr algn="ctr"/>
            <a:r>
              <a:rPr lang="en-US" sz="1800" dirty="0">
                <a:solidFill>
                  <a:srgbClr val="002060"/>
                </a:solidFill>
                <a:latin typeface="Times New Roman"/>
                <a:ea typeface="Calibri"/>
              </a:rPr>
              <a:t> </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2987824" y="771550"/>
            <a:ext cx="4176464" cy="33855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72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imes New Roman"/>
                <a:ea typeface="Times New Roman"/>
                <a:cs typeface="Times New Roman"/>
              </a:rPr>
              <a:t> </a:t>
            </a:r>
            <a:endParaRPr kumimoji="0" lang="ru-RU" sz="1600" b="0" i="1" u="none" strike="noStrike" kern="1200" cap="none" spc="0" normalizeH="0" baseline="0" noProof="0" dirty="0">
              <a:ln>
                <a:noFill/>
              </a:ln>
              <a:solidFill>
                <a:srgbClr val="002060"/>
              </a:solidFill>
              <a:effectLst/>
              <a:uLnTx/>
              <a:uFillTx/>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6732240" y="95221"/>
            <a:ext cx="2160240" cy="1078044"/>
          </a:xfrm>
          <a:prstGeom prst="rect">
            <a:avLst/>
          </a:prstGeom>
        </p:spPr>
      </p:pic>
      <p:sp>
        <p:nvSpPr>
          <p:cNvPr id="11" name="Объект 10">
            <a:extLst>
              <a:ext uri="{FF2B5EF4-FFF2-40B4-BE49-F238E27FC236}">
                <a16:creationId xmlns:a16="http://schemas.microsoft.com/office/drawing/2014/main" id="{E3C90C99-FCF4-492D-90E6-79EA1C54DDA9}"/>
              </a:ext>
            </a:extLst>
          </p:cNvPr>
          <p:cNvSpPr>
            <a:spLocks noGrp="1"/>
          </p:cNvSpPr>
          <p:nvPr>
            <p:ph idx="1"/>
          </p:nvPr>
        </p:nvSpPr>
        <p:spPr>
          <a:xfrm>
            <a:off x="2051720" y="771549"/>
            <a:ext cx="4958680" cy="487144"/>
          </a:xfrm>
        </p:spPr>
        <p:txBody>
          <a:bodyPr>
            <a:normAutofit/>
          </a:bodyPr>
          <a:lstStyle/>
          <a:p>
            <a:pPr marL="0" indent="0" algn="ctr">
              <a:buNone/>
            </a:pP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Район конкурсы  "Дөньяны шигырьләр белән бизик"/</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"Разукрасим мир стихами"</a:t>
            </a:r>
            <a:endParaRPr lang="tt-RU" sz="1000" dirty="0">
              <a:solidFill>
                <a:srgbClr val="002060"/>
              </a:solidFill>
              <a:latin typeface="Times New Roman" panose="02020603050405020304" pitchFamily="18" charset="0"/>
              <a:cs typeface="Times New Roman" panose="02020603050405020304" pitchFamily="18" charset="0"/>
            </a:endParaRPr>
          </a:p>
          <a:p>
            <a:pPr algn="ctr"/>
            <a:endParaRPr lang="ru-RU" sz="1000" dirty="0">
              <a:solidFill>
                <a:srgbClr val="002060"/>
              </a:solidFill>
            </a:endParaRPr>
          </a:p>
          <a:p>
            <a:pPr algn="ctr"/>
            <a:endParaRPr lang="ru-RU" sz="1000" dirty="0">
              <a:solidFill>
                <a:srgbClr val="002060"/>
              </a:solidFill>
            </a:endParaRPr>
          </a:p>
        </p:txBody>
      </p:sp>
      <p:sp>
        <p:nvSpPr>
          <p:cNvPr id="6" name="Прямоугольник 5">
            <a:extLst>
              <a:ext uri="{FF2B5EF4-FFF2-40B4-BE49-F238E27FC236}">
                <a16:creationId xmlns:a16="http://schemas.microsoft.com/office/drawing/2014/main" id="{DABFA780-DD34-4AD0-B850-4335F940DB7D}"/>
              </a:ext>
            </a:extLst>
          </p:cNvPr>
          <p:cNvSpPr/>
          <p:nvPr/>
        </p:nvSpPr>
        <p:spPr>
          <a:xfrm>
            <a:off x="2627784" y="1220511"/>
            <a:ext cx="4032448" cy="1077218"/>
          </a:xfrm>
          <a:prstGeom prst="rect">
            <a:avLst/>
          </a:prstGeom>
        </p:spPr>
        <p:txBody>
          <a:bodyPr wrap="square">
            <a:spAutoFit/>
          </a:bodyPr>
          <a:lstStyle/>
          <a:p>
            <a:r>
              <a:rPr lang="tt-RU" sz="900" dirty="0">
                <a:solidFill>
                  <a:srgbClr val="002060"/>
                </a:solidFill>
                <a:latin typeface="Times New Roman" panose="02020603050405020304" pitchFamily="18" charset="0"/>
                <a:ea typeface="Calibri" panose="020F0502020204030204" pitchFamily="34" charset="0"/>
              </a:rPr>
              <a:t>Туган телләр һәм Халыклар бердәмлеге елы кысаларында, </a:t>
            </a:r>
            <a:r>
              <a:rPr lang="tt-RU" sz="900" dirty="0">
                <a:solidFill>
                  <a:srgbClr val="002060"/>
                </a:solidFill>
                <a:latin typeface="Times New Roman" panose="02020603050405020304" pitchFamily="18" charset="0"/>
                <a:ea typeface="Times New Roman" panose="02020603050405020304" pitchFamily="18" charset="0"/>
              </a:rPr>
              <a:t> </a:t>
            </a:r>
            <a:r>
              <a:rPr lang="tt-RU" sz="900" dirty="0">
                <a:solidFill>
                  <a:srgbClr val="002060"/>
                </a:solidFill>
                <a:latin typeface="Times New Roman" panose="02020603050405020304" pitchFamily="18" charset="0"/>
                <a:ea typeface="Calibri" panose="020F0502020204030204" pitchFamily="34" charset="0"/>
              </a:rPr>
              <a:t>16 апрель көнне "Дөньяны шигырьләр белән бизик" дип исемләнгән район нәфис сүз осталары бәйгесе узды, анда Нурлат районының 38 баласы катнашты</a:t>
            </a:r>
            <a:r>
              <a:rPr lang="ru-RU" sz="9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Безнең</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мәктәп</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укучылары</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призлы</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урыннар</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яуладылар</a:t>
            </a:r>
            <a:r>
              <a:rPr lang="ru-RU" sz="1000" dirty="0">
                <a:solidFill>
                  <a:srgbClr val="002060"/>
                </a:solidFill>
                <a:latin typeface="Arial" panose="020B0604020202020204" pitchFamily="34" charset="0"/>
                <a:ea typeface="Calibri" panose="020F0502020204030204" pitchFamily="34" charset="0"/>
              </a:rPr>
              <a:t>.</a:t>
            </a:r>
            <a:r>
              <a:rPr lang="ru-RU" sz="900" dirty="0">
                <a:solidFill>
                  <a:srgbClr val="002060"/>
                </a:solidFill>
                <a:latin typeface="Times New Roman" panose="02020603050405020304" pitchFamily="18" charset="0"/>
                <a:ea typeface="Calibri" panose="020F0502020204030204" pitchFamily="34" charset="0"/>
              </a:rPr>
              <a:t> </a:t>
            </a:r>
            <a:r>
              <a:rPr lang="tt-RU" sz="900" dirty="0">
                <a:solidFill>
                  <a:srgbClr val="002060"/>
                </a:solidFill>
                <a:latin typeface="Times New Roman" panose="02020603050405020304" pitchFamily="18" charset="0"/>
                <a:ea typeface="Calibri" panose="020F0502020204030204" pitchFamily="34" charset="0"/>
              </a:rPr>
              <a:t>/В рамках Года родного языка и народного единства,  1</a:t>
            </a:r>
            <a:r>
              <a:rPr lang="ru-RU" sz="900" dirty="0">
                <a:solidFill>
                  <a:srgbClr val="002060"/>
                </a:solidFill>
                <a:latin typeface="Times New Roman" panose="02020603050405020304" pitchFamily="18" charset="0"/>
                <a:ea typeface="Calibri" panose="020F0502020204030204" pitchFamily="34" charset="0"/>
              </a:rPr>
              <a:t>6 апреля на базе прошёл районный конкурс чтецов "Разукрасим мир стихами", где приняли участие 38 детей </a:t>
            </a:r>
            <a:r>
              <a:rPr lang="ru-RU" sz="900" dirty="0" err="1">
                <a:solidFill>
                  <a:srgbClr val="002060"/>
                </a:solidFill>
                <a:latin typeface="Times New Roman" panose="02020603050405020304" pitchFamily="18" charset="0"/>
                <a:ea typeface="Calibri" panose="020F0502020204030204" pitchFamily="34" charset="0"/>
              </a:rPr>
              <a:t>Нурлатского</a:t>
            </a:r>
            <a:r>
              <a:rPr lang="ru-RU" sz="900" dirty="0">
                <a:solidFill>
                  <a:srgbClr val="002060"/>
                </a:solidFill>
                <a:latin typeface="Times New Roman" panose="02020603050405020304" pitchFamily="18" charset="0"/>
                <a:ea typeface="Calibri" panose="020F0502020204030204" pitchFamily="34" charset="0"/>
              </a:rPr>
              <a:t> района</a:t>
            </a:r>
            <a:r>
              <a:rPr lang="tt-RU" sz="900" dirty="0">
                <a:solidFill>
                  <a:srgbClr val="002060"/>
                </a:solidFill>
                <a:latin typeface="Times New Roman" panose="02020603050405020304" pitchFamily="18" charset="0"/>
                <a:ea typeface="Calibri" panose="020F0502020204030204" pitchFamily="34" charset="0"/>
              </a:rPr>
              <a:t>. Ученики нашей школы заняли призовые места.</a:t>
            </a:r>
            <a:endParaRPr lang="ru-RU" dirty="0">
              <a:solidFill>
                <a:srgbClr val="002060"/>
              </a:solidFill>
            </a:endParaRPr>
          </a:p>
        </p:txBody>
      </p:sp>
      <p:pic>
        <p:nvPicPr>
          <p:cNvPr id="10" name="Рисунок 9">
            <a:extLst>
              <a:ext uri="{FF2B5EF4-FFF2-40B4-BE49-F238E27FC236}">
                <a16:creationId xmlns:a16="http://schemas.microsoft.com/office/drawing/2014/main" id="{AB3B9D3A-ED8E-4D6B-8129-99F3017495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6604" y="1395882"/>
            <a:ext cx="2018707" cy="12309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a:extLst>
              <a:ext uri="{FF2B5EF4-FFF2-40B4-BE49-F238E27FC236}">
                <a16:creationId xmlns:a16="http://schemas.microsoft.com/office/drawing/2014/main" id="{4E2D6425-9F01-417F-B8C6-4FA4CB7DBB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984" y="2865956"/>
            <a:ext cx="1543180" cy="1791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Рисунок 14">
            <a:extLst>
              <a:ext uri="{FF2B5EF4-FFF2-40B4-BE49-F238E27FC236}">
                <a16:creationId xmlns:a16="http://schemas.microsoft.com/office/drawing/2014/main" id="{BAF34F72-8DB5-4B6A-8EAA-93FAC7443C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2697" y="2534926"/>
            <a:ext cx="1488915" cy="17686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Рисунок 16">
            <a:extLst>
              <a:ext uri="{FF2B5EF4-FFF2-40B4-BE49-F238E27FC236}">
                <a16:creationId xmlns:a16="http://schemas.microsoft.com/office/drawing/2014/main" id="{F191F9B0-404B-4C65-A5EE-E64E93A508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516" y="992455"/>
            <a:ext cx="1739939" cy="1124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Рисунок 18">
            <a:extLst>
              <a:ext uri="{FF2B5EF4-FFF2-40B4-BE49-F238E27FC236}">
                <a16:creationId xmlns:a16="http://schemas.microsoft.com/office/drawing/2014/main" id="{D1D61DA4-3234-4B6D-A156-E3012D51D0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8386" y="3723879"/>
            <a:ext cx="1905345" cy="1296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Рисунок 20">
            <a:extLst>
              <a:ext uri="{FF2B5EF4-FFF2-40B4-BE49-F238E27FC236}">
                <a16:creationId xmlns:a16="http://schemas.microsoft.com/office/drawing/2014/main" id="{2E92191F-7C54-4EF8-9D19-E040E7D6A2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1863" y="2378846"/>
            <a:ext cx="1985921" cy="11543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Рисунок 22">
            <a:extLst>
              <a:ext uri="{FF2B5EF4-FFF2-40B4-BE49-F238E27FC236}">
                <a16:creationId xmlns:a16="http://schemas.microsoft.com/office/drawing/2014/main" id="{023F522F-49A5-47FE-9868-CCED4F25A57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54968" y="2955998"/>
            <a:ext cx="2709520" cy="16115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3153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2411760" y="1707655"/>
            <a:ext cx="4032448" cy="2016224"/>
          </a:xfrm>
        </p:spPr>
        <p:txBody>
          <a:bodyPr>
            <a:normAutofit/>
          </a:bodyPr>
          <a:lstStyle/>
          <a:p>
            <a:pPr algn="ctr"/>
            <a:r>
              <a:rPr lang="en-US" sz="1800" dirty="0">
                <a:solidFill>
                  <a:srgbClr val="002060"/>
                </a:solidFill>
                <a:latin typeface="Times New Roman"/>
                <a:ea typeface="Calibri"/>
              </a:rPr>
              <a:t> </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12</a:t>
            </a:fld>
            <a:endParaRPr lang="ru-RU">
              <a:solidFill>
                <a:prstClr val="black">
                  <a:tint val="75000"/>
                </a:prstClr>
              </a:solidFill>
            </a:endParaRPr>
          </a:p>
        </p:txBody>
      </p:sp>
      <p:sp>
        <p:nvSpPr>
          <p:cNvPr id="3" name="Прямоугольник 2"/>
          <p:cNvSpPr/>
          <p:nvPr/>
        </p:nvSpPr>
        <p:spPr>
          <a:xfrm>
            <a:off x="2987824" y="771550"/>
            <a:ext cx="4176464" cy="338554"/>
          </a:xfrm>
          <a:prstGeom prst="rect">
            <a:avLst/>
          </a:prstGeom>
        </p:spPr>
        <p:txBody>
          <a:bodyPr wrap="square">
            <a:spAutoFit/>
          </a:bodyPr>
          <a:lstStyle/>
          <a:p>
            <a:pPr algn="ctr" fontAlgn="base">
              <a:spcAft>
                <a:spcPts val="720"/>
              </a:spcAft>
            </a:pPr>
            <a:r>
              <a:rPr lang="en-US" sz="1600" dirty="0">
                <a:solidFill>
                  <a:srgbClr val="002060"/>
                </a:solidFill>
                <a:latin typeface="Times New Roman"/>
                <a:ea typeface="Times New Roman"/>
                <a:cs typeface="Times New Roman"/>
              </a:rPr>
              <a:t> </a:t>
            </a:r>
            <a:endParaRPr lang="ru-RU" sz="1600" i="1" dirty="0">
              <a:solidFill>
                <a:srgbClr val="002060"/>
              </a:solidFill>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7092280" y="0"/>
            <a:ext cx="2051720" cy="1078044"/>
          </a:xfrm>
          <a:prstGeom prst="rect">
            <a:avLst/>
          </a:prstGeom>
        </p:spPr>
      </p:pic>
      <p:sp>
        <p:nvSpPr>
          <p:cNvPr id="6" name="Объект 5"/>
          <p:cNvSpPr>
            <a:spLocks noGrp="1"/>
          </p:cNvSpPr>
          <p:nvPr>
            <p:ph idx="1"/>
          </p:nvPr>
        </p:nvSpPr>
        <p:spPr>
          <a:xfrm>
            <a:off x="2627784" y="1131010"/>
            <a:ext cx="3888432" cy="1512748"/>
          </a:xfrm>
        </p:spPr>
        <p:txBody>
          <a:bodyPr>
            <a:normAutofit fontScale="25000" lnSpcReduction="20000"/>
          </a:bodyPr>
          <a:lstStyle/>
          <a:p>
            <a:pPr marL="0" indent="0" algn="ctr">
              <a:lnSpc>
                <a:spcPct val="115000"/>
              </a:lnSpc>
              <a:spcAft>
                <a:spcPts val="0"/>
              </a:spcAft>
              <a:buNone/>
            </a:pPr>
            <a:r>
              <a:rPr lang="tt-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Туган телләр һәм Халыклар бердәмлеге елыкысаларында, </a:t>
            </a:r>
            <a:r>
              <a:rPr lang="tt-RU"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20 апрель көнне, Сиразева Г.К. 2 " А "сыйныфында"Минем сыйныф халыклары дуслыгы көне" дигән класстан тыш чара уздырды.Бәйрәмгә укучылар милли костюмнардан килделәр.Укучылар туган телдә шигырьләр һәм мәкальләр сөйләделәр, рәсемнәр һәм кул эшләре ясадылар</a:t>
            </a:r>
            <a:r>
              <a:rPr lang="ru-RU" dirty="0">
                <a:latin typeface="Calibri" panose="020F0502020204030204" pitchFamily="34" charset="0"/>
                <a:ea typeface="Calibri" panose="020F0502020204030204" pitchFamily="34" charset="0"/>
                <a:cs typeface="Times New Roman" panose="02020603050405020304" pitchFamily="18" charset="0"/>
              </a:rPr>
              <a:t>.</a:t>
            </a:r>
            <a:r>
              <a:rPr lang="tt-RU"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Вәлиева Эльвина һәм Җиһаншина Миңсылуның әти-әниләре бәйрәмнең истә калырлык булуын кайгырттылар, укучыларны татар милли ризыгы-чәк-чәк һәм бавырсак белән сыйладылар./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рамках Года родного языка и народного единства</a:t>
            </a:r>
            <a:r>
              <a:rPr lang="tt-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Сиразева Г.К.</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t-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во 2 "А" классе провела  внеклассное мероприятие " День Дружбы народов моего класса". Ученики пришли в национальных костюмах, приготовили презентации, выучили стихотворения и пословицы на своем родном языке, нарисовали рисунки, сделали поделки. Родители Валиевой Эльвины и Зиганшиной Минсылу позаботились, чтобы праздник запомнился всем, угостили детей сладостями татарской национальной кухни: чак-чаком и баурсаком.</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ru-RU" dirty="0"/>
          </a:p>
        </p:txBody>
      </p:sp>
      <p:sp>
        <p:nvSpPr>
          <p:cNvPr id="9" name="Прямоугольник 8">
            <a:extLst>
              <a:ext uri="{FF2B5EF4-FFF2-40B4-BE49-F238E27FC236}">
                <a16:creationId xmlns:a16="http://schemas.microsoft.com/office/drawing/2014/main" id="{5088B264-7E8D-422B-A960-81AD20F28872}"/>
              </a:ext>
            </a:extLst>
          </p:cNvPr>
          <p:cNvSpPr/>
          <p:nvPr/>
        </p:nvSpPr>
        <p:spPr>
          <a:xfrm>
            <a:off x="2627784" y="843558"/>
            <a:ext cx="4176463" cy="215444"/>
          </a:xfrm>
          <a:prstGeom prst="rect">
            <a:avLst/>
          </a:prstGeom>
        </p:spPr>
        <p:txBody>
          <a:bodyPr wrap="square">
            <a:spAutoFit/>
          </a:bodyPr>
          <a:lstStyle/>
          <a:p>
            <a:r>
              <a:rPr lang="tt-RU" sz="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“Минем сыйныф халыклары дуслыгы көне" /День Дружбы народов моего класса"</a:t>
            </a:r>
            <a:endParaRPr lang="ru-RU" b="1"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567B4CE0-A516-41FC-B5EC-75731B707F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652" y="398552"/>
            <a:ext cx="1152128" cy="1505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a:extLst>
              <a:ext uri="{FF2B5EF4-FFF2-40B4-BE49-F238E27FC236}">
                <a16:creationId xmlns:a16="http://schemas.microsoft.com/office/drawing/2014/main" id="{62D2EADF-920F-4F08-908A-27CA14A990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549" y="3325390"/>
            <a:ext cx="1560710" cy="11015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Рисунок 14">
            <a:extLst>
              <a:ext uri="{FF2B5EF4-FFF2-40B4-BE49-F238E27FC236}">
                <a16:creationId xmlns:a16="http://schemas.microsoft.com/office/drawing/2014/main" id="{845C6538-5EC6-4451-9B7D-DBF69296DE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1760" y="2741064"/>
            <a:ext cx="1432194" cy="9828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Рисунок 16">
            <a:extLst>
              <a:ext uri="{FF2B5EF4-FFF2-40B4-BE49-F238E27FC236}">
                <a16:creationId xmlns:a16="http://schemas.microsoft.com/office/drawing/2014/main" id="{E5D49C8E-C8EC-4591-B1AB-FEFD36E967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877866">
            <a:off x="692009" y="2017600"/>
            <a:ext cx="1633324" cy="11501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Рисунок 18">
            <a:extLst>
              <a:ext uri="{FF2B5EF4-FFF2-40B4-BE49-F238E27FC236}">
                <a16:creationId xmlns:a16="http://schemas.microsoft.com/office/drawing/2014/main" id="{80467345-474D-4CED-B855-526BA25599F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89339" y="1338313"/>
            <a:ext cx="2129665" cy="11989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Рисунок 20">
            <a:extLst>
              <a:ext uri="{FF2B5EF4-FFF2-40B4-BE49-F238E27FC236}">
                <a16:creationId xmlns:a16="http://schemas.microsoft.com/office/drawing/2014/main" id="{D47F4B3B-0248-4804-ABBC-10C364B892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92404" y="2797550"/>
            <a:ext cx="1394676" cy="2054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Рисунок 22">
            <a:extLst>
              <a:ext uri="{FF2B5EF4-FFF2-40B4-BE49-F238E27FC236}">
                <a16:creationId xmlns:a16="http://schemas.microsoft.com/office/drawing/2014/main" id="{5CD94702-D03F-4E95-AB81-FCB3CD85650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85646" y="2839507"/>
            <a:ext cx="1322669" cy="20540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Рисунок 24">
            <a:extLst>
              <a:ext uri="{FF2B5EF4-FFF2-40B4-BE49-F238E27FC236}">
                <a16:creationId xmlns:a16="http://schemas.microsoft.com/office/drawing/2014/main" id="{43BBB647-72D4-40E7-9164-0AA56008A67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46964" y="2820113"/>
            <a:ext cx="1322669" cy="2073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Рисунок 26">
            <a:extLst>
              <a:ext uri="{FF2B5EF4-FFF2-40B4-BE49-F238E27FC236}">
                <a16:creationId xmlns:a16="http://schemas.microsoft.com/office/drawing/2014/main" id="{7FD09EB6-A41F-4F44-A8A9-365E9796528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35936" y="3876141"/>
            <a:ext cx="1646395" cy="926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6443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4427984" y="1707654"/>
            <a:ext cx="4176464" cy="2886969"/>
          </a:xfrm>
        </p:spPr>
        <p:txBody>
          <a:bodyPr>
            <a:normAutofit/>
          </a:bodyPr>
          <a:lstStyle/>
          <a:p>
            <a:pPr algn="ctr"/>
            <a:r>
              <a:rPr lang="en-US" sz="1800" dirty="0">
                <a:solidFill>
                  <a:srgbClr val="002060"/>
                </a:solidFill>
                <a:latin typeface="Times New Roman"/>
                <a:ea typeface="Calibri"/>
              </a:rPr>
              <a:t> </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13</a:t>
            </a:fld>
            <a:endParaRPr lang="ru-RU">
              <a:solidFill>
                <a:prstClr val="black">
                  <a:tint val="75000"/>
                </a:prstClr>
              </a:solidFill>
            </a:endParaRPr>
          </a:p>
        </p:txBody>
      </p:sp>
      <p:sp>
        <p:nvSpPr>
          <p:cNvPr id="3" name="Прямоугольник 2"/>
          <p:cNvSpPr/>
          <p:nvPr/>
        </p:nvSpPr>
        <p:spPr>
          <a:xfrm>
            <a:off x="2987824" y="771550"/>
            <a:ext cx="4176464" cy="338554"/>
          </a:xfrm>
          <a:prstGeom prst="rect">
            <a:avLst/>
          </a:prstGeom>
        </p:spPr>
        <p:txBody>
          <a:bodyPr wrap="square">
            <a:spAutoFit/>
          </a:bodyPr>
          <a:lstStyle/>
          <a:p>
            <a:pPr algn="ctr" fontAlgn="base">
              <a:spcAft>
                <a:spcPts val="720"/>
              </a:spcAft>
            </a:pPr>
            <a:r>
              <a:rPr lang="en-US" sz="1600" dirty="0">
                <a:solidFill>
                  <a:srgbClr val="002060"/>
                </a:solidFill>
                <a:latin typeface="Times New Roman"/>
                <a:ea typeface="Times New Roman"/>
                <a:cs typeface="Times New Roman"/>
              </a:rPr>
              <a:t> </a:t>
            </a:r>
            <a:endParaRPr lang="ru-RU" sz="1600" i="1" dirty="0">
              <a:solidFill>
                <a:srgbClr val="002060"/>
              </a:solidFill>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7092280" y="0"/>
            <a:ext cx="2051720" cy="1078044"/>
          </a:xfrm>
          <a:prstGeom prst="rect">
            <a:avLst/>
          </a:prstGeom>
        </p:spPr>
      </p:pic>
      <p:sp>
        <p:nvSpPr>
          <p:cNvPr id="6" name="Объект 5"/>
          <p:cNvSpPr>
            <a:spLocks noGrp="1"/>
          </p:cNvSpPr>
          <p:nvPr>
            <p:ph idx="1"/>
          </p:nvPr>
        </p:nvSpPr>
        <p:spPr>
          <a:xfrm>
            <a:off x="2051720" y="1338313"/>
            <a:ext cx="6635080" cy="2169541"/>
          </a:xfrm>
        </p:spPr>
        <p:txBody>
          <a:bodyPr>
            <a:normAutofit fontScale="70000" lnSpcReduction="20000"/>
          </a:bodyPr>
          <a:lstStyle/>
          <a:p>
            <a:pPr marL="0" indent="0">
              <a:buNone/>
            </a:pPr>
            <a:r>
              <a:rPr lang="tt-RU" sz="1500" dirty="0">
                <a:solidFill>
                  <a:srgbClr val="002060"/>
                </a:solidFill>
                <a:latin typeface="Times New Roman" panose="02020603050405020304" pitchFamily="18" charset="0"/>
                <a:ea typeface="Calibri" panose="020F0502020204030204" pitchFamily="34" charset="0"/>
              </a:rPr>
              <a:t>Туган тел һәм Халыклар бердәмлеге елы кысаларында мәктәптә </a:t>
            </a:r>
            <a:r>
              <a:rPr lang="tt-RU" sz="1500" dirty="0">
                <a:solidFill>
                  <a:srgbClr val="002060"/>
                </a:solidFill>
                <a:latin typeface="Times New Roman" panose="02020603050405020304" pitchFamily="18" charset="0"/>
                <a:ea typeface="Times New Roman" panose="02020603050405020304" pitchFamily="18" charset="0"/>
              </a:rPr>
              <a:t>Г.Тукайның тормыш юлын һәм иҗатын тирәнтен өйрәнү максатыннан, 3,6 нчы сыйныф укучылары белән  </a:t>
            </a:r>
            <a:r>
              <a:rPr lang="tt-RU" sz="1500" dirty="0">
                <a:solidFill>
                  <a:srgbClr val="002060"/>
                </a:solidFill>
                <a:latin typeface="Times New Roman" panose="02020603050405020304" pitchFamily="18" charset="0"/>
                <a:ea typeface="Calibri" panose="020F0502020204030204" pitchFamily="34" charset="0"/>
              </a:rPr>
              <a:t>“Безнең йөрәкләрдә - син Тукай!”</a:t>
            </a:r>
            <a:r>
              <a:rPr lang="tt-RU" sz="1500" dirty="0">
                <a:solidFill>
                  <a:srgbClr val="002060"/>
                </a:solidFill>
                <a:latin typeface="Times New Roman" panose="02020603050405020304" pitchFamily="18" charset="0"/>
                <a:ea typeface="Times New Roman" panose="02020603050405020304" pitchFamily="18" charset="0"/>
              </a:rPr>
              <a:t> исемле әдәби – музыкаль кичә уздырылды. Укытучылар Ахмадиева Л.И., Сафина З.С тарафыннан оештырылган бу әдәби-музыкаль кичәдә укучылар Г. Тукайның шигырьләрен, җырларын яңгыратты. Шулай ук Г.Тукайның “Эш беткәч уйнарга ярый”, “Бала белән күбәләк”, “Сабыйга”, “Су анасы”, “Кызыклы шәкерт”, “Шүрәле”, “Кәҗә белән Сарык” әкиятләре сәхнәләштерелде. Кичәдә презентация белән мультфильмнар карау үрелеп барды. Укучылар үз осталыкларын һәм шагыйрь иҗатын яратып өйрәнүләрен күрсәттеләр. /</a:t>
            </a:r>
            <a:r>
              <a:rPr lang="tt-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 </a:t>
            </a:r>
            <a:r>
              <a:rPr lang="ru-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рамках Года родного языка  и народного единства,  с целью углубленного изучения жизни и творчества Г. Тукая, в школе совместно с учащимися 3,6 классов </a:t>
            </a:r>
            <a:r>
              <a:rPr lang="ru-RU" sz="15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пров</a:t>
            </a:r>
            <a:r>
              <a:rPr lang="tt-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ели </a:t>
            </a:r>
            <a:r>
              <a:rPr lang="ru-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литературно-музыкальный вечер “В наших сердцах - </a:t>
            </a:r>
            <a:r>
              <a:rPr lang="tt-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a:t>
            </a:r>
            <a:r>
              <a:rPr lang="ru-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ы Тукай!”</a:t>
            </a:r>
            <a:r>
              <a:rPr lang="tt-RU" sz="15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На вечере, организованном педагогами Ахмадеевой Л. И., Сафиной З. С. учащиеся прочитали стихи Г.Тукая и пели  песни на его слова.Также были инсценированы призведение</a:t>
            </a:r>
            <a:r>
              <a:rPr lang="tt-RU" sz="15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“Эш беткәч уйнарга ярый”, “Бала белән күбәләк”, “Сабыйга”, “Су анасы”, “Кызыклы шәкерт”, “Шүрәле”, “Кәҗә белән Сарык”. Мероприятие сопровождалось презентацией и  просмотром мультфильмов. Ученики продемонстрировали свое мастерство и любовь к творчеству поэта.</a:t>
            </a:r>
            <a:endParaRPr lang="ru-RU" sz="15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dirty="0"/>
          </a:p>
        </p:txBody>
      </p:sp>
      <p:sp>
        <p:nvSpPr>
          <p:cNvPr id="8" name="Прямоугольник 7">
            <a:extLst>
              <a:ext uri="{FF2B5EF4-FFF2-40B4-BE49-F238E27FC236}">
                <a16:creationId xmlns:a16="http://schemas.microsoft.com/office/drawing/2014/main" id="{E1D1C29B-E761-468F-9770-1B263C037B1C}"/>
              </a:ext>
            </a:extLst>
          </p:cNvPr>
          <p:cNvSpPr/>
          <p:nvPr/>
        </p:nvSpPr>
        <p:spPr>
          <a:xfrm>
            <a:off x="3563888" y="915567"/>
            <a:ext cx="3294112" cy="400110"/>
          </a:xfrm>
          <a:prstGeom prst="rect">
            <a:avLst/>
          </a:prstGeom>
        </p:spPr>
        <p:txBody>
          <a:bodyPr wrap="square">
            <a:spAutoFit/>
          </a:bodyPr>
          <a:lstStyle/>
          <a:p>
            <a:pPr>
              <a:spcAft>
                <a:spcPts val="1000"/>
              </a:spcAft>
            </a:pPr>
            <a:r>
              <a:rPr lang="tt-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Әдәби – музыкаль кичә </a:t>
            </a: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“Безнең йөрәкләрдә - син Тукай!”/</a:t>
            </a:r>
            <a:r>
              <a:rPr lang="tt-RU" sz="1000" dirty="0">
                <a:solidFill>
                  <a:srgbClr val="002060"/>
                </a:solidFill>
                <a:latin typeface="Arial" panose="020B0604020202020204" pitchFamily="34" charset="0"/>
                <a:ea typeface="Calibri" panose="020F0502020204030204" pitchFamily="34" charset="0"/>
                <a:cs typeface="Times New Roman" panose="02020603050405020304" pitchFamily="18" charset="0"/>
              </a:rPr>
              <a:t> </a:t>
            </a:r>
            <a:r>
              <a:rPr lang="ru-RU" sz="1000" dirty="0">
                <a:solidFill>
                  <a:srgbClr val="002060"/>
                </a:solidFill>
                <a:latin typeface="Times New Roman" panose="02020603050405020304" pitchFamily="18" charset="0"/>
                <a:ea typeface="Calibri" panose="020F0502020204030204" pitchFamily="34" charset="0"/>
              </a:rPr>
              <a:t>“В наших сердцах - </a:t>
            </a:r>
            <a:r>
              <a:rPr lang="tt-RU" sz="1000" dirty="0">
                <a:solidFill>
                  <a:srgbClr val="002060"/>
                </a:solidFill>
                <a:latin typeface="Times New Roman" panose="02020603050405020304" pitchFamily="18" charset="0"/>
                <a:ea typeface="Calibri" panose="020F0502020204030204" pitchFamily="34" charset="0"/>
              </a:rPr>
              <a:t>т</a:t>
            </a:r>
            <a:r>
              <a:rPr lang="ru-RU" sz="1000" dirty="0">
                <a:solidFill>
                  <a:srgbClr val="002060"/>
                </a:solidFill>
                <a:latin typeface="Times New Roman" panose="02020603050405020304" pitchFamily="18" charset="0"/>
                <a:ea typeface="Calibri" panose="020F0502020204030204" pitchFamily="34" charset="0"/>
              </a:rPr>
              <a:t>ы Тукай!”</a:t>
            </a:r>
            <a:endParaRPr lang="ru-RU" sz="1000" dirty="0">
              <a:solidFill>
                <a:srgbClr val="002060"/>
              </a:solidFill>
            </a:endParaRPr>
          </a:p>
        </p:txBody>
      </p:sp>
      <p:pic>
        <p:nvPicPr>
          <p:cNvPr id="10" name="Рисунок 9">
            <a:extLst>
              <a:ext uri="{FF2B5EF4-FFF2-40B4-BE49-F238E27FC236}">
                <a16:creationId xmlns:a16="http://schemas.microsoft.com/office/drawing/2014/main" id="{428F1081-7568-4C17-9C28-F7DA76C608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661" y="1907430"/>
            <a:ext cx="1397059" cy="9593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Рисунок 11">
            <a:extLst>
              <a:ext uri="{FF2B5EF4-FFF2-40B4-BE49-F238E27FC236}">
                <a16:creationId xmlns:a16="http://schemas.microsoft.com/office/drawing/2014/main" id="{F0E8B6FD-179F-4DA1-A386-244AFCC0A2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4588" y="3481946"/>
            <a:ext cx="1760395" cy="11853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Рисунок 13">
            <a:extLst>
              <a:ext uri="{FF2B5EF4-FFF2-40B4-BE49-F238E27FC236}">
                <a16:creationId xmlns:a16="http://schemas.microsoft.com/office/drawing/2014/main" id="{4036E406-B6E0-493E-A273-0F70033E04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069" y="3435918"/>
            <a:ext cx="1587724" cy="11315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Рисунок 15">
            <a:extLst>
              <a:ext uri="{FF2B5EF4-FFF2-40B4-BE49-F238E27FC236}">
                <a16:creationId xmlns:a16="http://schemas.microsoft.com/office/drawing/2014/main" id="{7A7E0DD3-31C4-434D-AE7A-8BB08CD53B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6968" y="3535263"/>
            <a:ext cx="1720480" cy="11315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Рисунок 18">
            <a:extLst>
              <a:ext uri="{FF2B5EF4-FFF2-40B4-BE49-F238E27FC236}">
                <a16:creationId xmlns:a16="http://schemas.microsoft.com/office/drawing/2014/main" id="{E82253C8-50AC-42A3-9FB9-35777EFB2D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0165" y="548572"/>
            <a:ext cx="1471555" cy="853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Рисунок 22">
            <a:extLst>
              <a:ext uri="{FF2B5EF4-FFF2-40B4-BE49-F238E27FC236}">
                <a16:creationId xmlns:a16="http://schemas.microsoft.com/office/drawing/2014/main" id="{612556AC-F105-48AE-9B8A-E31D9EBBAB5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93106" y="3416573"/>
            <a:ext cx="2275985" cy="1178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8151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4427984" y="1707654"/>
            <a:ext cx="4176464" cy="2886969"/>
          </a:xfrm>
        </p:spPr>
        <p:txBody>
          <a:bodyPr>
            <a:normAutofit/>
          </a:bodyPr>
          <a:lstStyle/>
          <a:p>
            <a:pPr algn="ctr"/>
            <a:r>
              <a:rPr lang="ru-RU" sz="1800" dirty="0">
                <a:solidFill>
                  <a:srgbClr val="002060"/>
                </a:solidFill>
                <a:latin typeface="Times New Roman"/>
                <a:ea typeface="Calibri"/>
              </a:rPr>
              <a:t>Садыкова </a:t>
            </a:r>
            <a:r>
              <a:rPr lang="ru-RU" sz="1800" dirty="0" err="1">
                <a:solidFill>
                  <a:srgbClr val="002060"/>
                </a:solidFill>
                <a:latin typeface="Times New Roman"/>
                <a:ea typeface="Calibri"/>
              </a:rPr>
              <a:t>Сафинәне</a:t>
            </a:r>
            <a:r>
              <a:rPr lang="ru-RU" sz="1800" dirty="0">
                <a:solidFill>
                  <a:srgbClr val="002060"/>
                </a:solidFill>
                <a:latin typeface="Times New Roman"/>
                <a:ea typeface="Calibri"/>
              </a:rPr>
              <a:t> (</a:t>
            </a:r>
            <a:r>
              <a:rPr lang="ru-RU" sz="1800" dirty="0" err="1">
                <a:solidFill>
                  <a:srgbClr val="002060"/>
                </a:solidFill>
                <a:latin typeface="Times New Roman"/>
                <a:ea typeface="Calibri"/>
              </a:rPr>
              <a:t>җит</a:t>
            </a:r>
            <a:r>
              <a:rPr lang="ru-RU" sz="1800" dirty="0">
                <a:solidFill>
                  <a:srgbClr val="002060"/>
                </a:solidFill>
                <a:latin typeface="Times New Roman"/>
                <a:ea typeface="Calibri"/>
              </a:rPr>
              <a:t>. </a:t>
            </a:r>
            <a:r>
              <a:rPr lang="ru-RU" sz="1800" dirty="0" err="1">
                <a:solidFill>
                  <a:srgbClr val="002060"/>
                </a:solidFill>
                <a:latin typeface="Times New Roman"/>
                <a:ea typeface="Calibri"/>
              </a:rPr>
              <a:t>Ибраһимова</a:t>
            </a:r>
            <a:r>
              <a:rPr lang="ru-RU" sz="1800" dirty="0">
                <a:solidFill>
                  <a:srgbClr val="002060"/>
                </a:solidFill>
                <a:latin typeface="Times New Roman"/>
                <a:ea typeface="Calibri"/>
              </a:rPr>
              <a:t> Г. Г.) </a:t>
            </a:r>
            <a:r>
              <a:rPr lang="ru-RU" sz="1800" dirty="0" err="1">
                <a:solidFill>
                  <a:srgbClr val="002060"/>
                </a:solidFill>
                <a:latin typeface="Times New Roman"/>
                <a:ea typeface="Calibri"/>
              </a:rPr>
              <a:t>котлыйбыз</a:t>
            </a:r>
            <a:r>
              <a:rPr lang="ru-RU" sz="1800" dirty="0">
                <a:solidFill>
                  <a:srgbClr val="002060"/>
                </a:solidFill>
                <a:latin typeface="Times New Roman"/>
                <a:ea typeface="Calibri"/>
              </a:rPr>
              <a:t>. </a:t>
            </a:r>
            <a:r>
              <a:rPr lang="ru-RU" sz="1800" dirty="0" err="1">
                <a:solidFill>
                  <a:srgbClr val="002060"/>
                </a:solidFill>
                <a:latin typeface="Times New Roman"/>
                <a:ea typeface="Calibri"/>
              </a:rPr>
              <a:t>Ул</a:t>
            </a:r>
            <a:r>
              <a:rPr lang="ru-RU" sz="1800" dirty="0">
                <a:solidFill>
                  <a:srgbClr val="002060"/>
                </a:solidFill>
                <a:latin typeface="Times New Roman"/>
                <a:ea typeface="Calibri"/>
              </a:rPr>
              <a:t> район </a:t>
            </a:r>
            <a:r>
              <a:rPr lang="ru-RU" sz="1800" dirty="0" err="1">
                <a:solidFill>
                  <a:srgbClr val="002060"/>
                </a:solidFill>
                <a:latin typeface="Times New Roman"/>
                <a:ea typeface="Calibri"/>
              </a:rPr>
              <a:t>күләмендә</a:t>
            </a:r>
            <a:r>
              <a:rPr lang="ru-RU" sz="1800" dirty="0">
                <a:solidFill>
                  <a:srgbClr val="002060"/>
                </a:solidFill>
                <a:latin typeface="Times New Roman"/>
                <a:ea typeface="Calibri"/>
              </a:rPr>
              <a:t> </a:t>
            </a:r>
            <a:r>
              <a:rPr lang="ru-RU" sz="1800" dirty="0" err="1">
                <a:solidFill>
                  <a:srgbClr val="002060"/>
                </a:solidFill>
                <a:latin typeface="Times New Roman"/>
                <a:ea typeface="Calibri"/>
              </a:rPr>
              <a:t>Коръән</a:t>
            </a:r>
            <a:r>
              <a:rPr lang="ru-RU" sz="1800" dirty="0">
                <a:solidFill>
                  <a:srgbClr val="002060"/>
                </a:solidFill>
                <a:latin typeface="Times New Roman"/>
                <a:ea typeface="Calibri"/>
              </a:rPr>
              <a:t> </a:t>
            </a:r>
            <a:r>
              <a:rPr lang="ru-RU" sz="1800" dirty="0" err="1">
                <a:solidFill>
                  <a:srgbClr val="002060"/>
                </a:solidFill>
                <a:latin typeface="Times New Roman"/>
                <a:ea typeface="Calibri"/>
              </a:rPr>
              <a:t>уку</a:t>
            </a:r>
            <a:r>
              <a:rPr lang="ru-RU" sz="1800" dirty="0">
                <a:solidFill>
                  <a:srgbClr val="002060"/>
                </a:solidFill>
                <a:latin typeface="Times New Roman"/>
                <a:ea typeface="Calibri"/>
              </a:rPr>
              <a:t> </a:t>
            </a:r>
            <a:r>
              <a:rPr lang="ru-RU" sz="1800" dirty="0" err="1">
                <a:solidFill>
                  <a:srgbClr val="002060"/>
                </a:solidFill>
                <a:latin typeface="Times New Roman"/>
                <a:ea typeface="Calibri"/>
              </a:rPr>
              <a:t>бәйгесендә</a:t>
            </a:r>
            <a:r>
              <a:rPr lang="ru-RU" sz="1800" dirty="0">
                <a:solidFill>
                  <a:srgbClr val="002060"/>
                </a:solidFill>
                <a:latin typeface="Times New Roman"/>
                <a:ea typeface="Calibri"/>
              </a:rPr>
              <a:t> 2 </a:t>
            </a:r>
            <a:r>
              <a:rPr lang="ru-RU" sz="1800" dirty="0" err="1">
                <a:solidFill>
                  <a:srgbClr val="002060"/>
                </a:solidFill>
                <a:latin typeface="Times New Roman"/>
                <a:ea typeface="Calibri"/>
              </a:rPr>
              <a:t>нче</a:t>
            </a:r>
            <a:r>
              <a:rPr lang="ru-RU" sz="1800" dirty="0">
                <a:solidFill>
                  <a:srgbClr val="002060"/>
                </a:solidFill>
                <a:latin typeface="Times New Roman"/>
                <a:ea typeface="Calibri"/>
              </a:rPr>
              <a:t> </a:t>
            </a:r>
            <a:r>
              <a:rPr lang="ru-RU" sz="1800" dirty="0" err="1">
                <a:solidFill>
                  <a:srgbClr val="002060"/>
                </a:solidFill>
                <a:latin typeface="Times New Roman"/>
                <a:ea typeface="Calibri"/>
              </a:rPr>
              <a:t>урынны</a:t>
            </a:r>
            <a:r>
              <a:rPr lang="ru-RU" sz="1800" dirty="0">
                <a:solidFill>
                  <a:srgbClr val="002060"/>
                </a:solidFill>
                <a:latin typeface="Times New Roman"/>
                <a:ea typeface="Calibri"/>
              </a:rPr>
              <a:t> </a:t>
            </a:r>
            <a:r>
              <a:rPr lang="ru-RU" sz="1800" dirty="0" err="1">
                <a:solidFill>
                  <a:srgbClr val="002060"/>
                </a:solidFill>
                <a:latin typeface="Times New Roman"/>
                <a:ea typeface="Calibri"/>
              </a:rPr>
              <a:t>яулады</a:t>
            </a:r>
            <a:r>
              <a:rPr lang="ru-RU" sz="1800" dirty="0">
                <a:solidFill>
                  <a:srgbClr val="002060"/>
                </a:solidFill>
                <a:latin typeface="Times New Roman"/>
                <a:ea typeface="Calibri"/>
              </a:rPr>
              <a:t>./</a:t>
            </a:r>
            <a:r>
              <a:rPr lang="tt-RU" sz="1800" dirty="0">
                <a:solidFill>
                  <a:srgbClr val="002060"/>
                </a:solidFill>
                <a:latin typeface="Times New Roman"/>
                <a:ea typeface="Calibri"/>
              </a:rPr>
              <a:t>Поздравляем Садыкову Сафину (рук. Ибрагимова Г.Г.). Она заняла 2место в районном конкурсе чтецов священного Корана.</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2</a:t>
            </a:fld>
            <a:endParaRPr lang="ru-RU">
              <a:solidFill>
                <a:prstClr val="black">
                  <a:tint val="75000"/>
                </a:prstClr>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111767"/>
            <a:ext cx="2762197" cy="35078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2987824" y="771550"/>
            <a:ext cx="4176464" cy="674544"/>
          </a:xfrm>
          <a:prstGeom prst="rect">
            <a:avLst/>
          </a:prstGeom>
        </p:spPr>
        <p:txBody>
          <a:bodyPr wrap="square">
            <a:spAutoFit/>
          </a:bodyPr>
          <a:lstStyle/>
          <a:p>
            <a:pPr algn="ctr" fontAlgn="base">
              <a:spcAft>
                <a:spcPts val="720"/>
              </a:spcAft>
            </a:pPr>
            <a:r>
              <a:rPr lang="ru-RU" sz="1600" dirty="0">
                <a:solidFill>
                  <a:srgbClr val="002060"/>
                </a:solidFill>
                <a:latin typeface="Times New Roman"/>
                <a:ea typeface="Times New Roman"/>
                <a:cs typeface="Times New Roman"/>
              </a:rPr>
              <a:t>Нравственные чтения в медресе/</a:t>
            </a:r>
            <a:endParaRPr lang="en-US" sz="1600" dirty="0">
              <a:solidFill>
                <a:srgbClr val="002060"/>
              </a:solidFill>
              <a:latin typeface="Times New Roman"/>
              <a:ea typeface="Times New Roman"/>
              <a:cs typeface="Times New Roman"/>
            </a:endParaRPr>
          </a:p>
          <a:p>
            <a:pPr algn="ctr" fontAlgn="base">
              <a:spcAft>
                <a:spcPts val="720"/>
              </a:spcAft>
            </a:pPr>
            <a:r>
              <a:rPr lang="ru-RU" sz="1600" dirty="0" err="1">
                <a:solidFill>
                  <a:srgbClr val="002060"/>
                </a:solidFill>
                <a:latin typeface="Times New Roman"/>
                <a:ea typeface="Times New Roman"/>
                <a:cs typeface="Times New Roman"/>
              </a:rPr>
              <a:t>Мәдрәсәдә</a:t>
            </a:r>
            <a:r>
              <a:rPr lang="ru-RU" sz="1600" dirty="0">
                <a:solidFill>
                  <a:srgbClr val="002060"/>
                </a:solidFill>
                <a:latin typeface="Times New Roman"/>
                <a:ea typeface="Times New Roman"/>
                <a:cs typeface="Times New Roman"/>
              </a:rPr>
              <a:t> </a:t>
            </a:r>
            <a:r>
              <a:rPr lang="ru-RU" sz="1600" dirty="0" err="1">
                <a:solidFill>
                  <a:srgbClr val="002060"/>
                </a:solidFill>
                <a:latin typeface="Times New Roman"/>
                <a:ea typeface="Times New Roman"/>
                <a:cs typeface="Times New Roman"/>
              </a:rPr>
              <a:t>әхлак</a:t>
            </a:r>
            <a:r>
              <a:rPr lang="ru-RU" sz="1600" dirty="0">
                <a:solidFill>
                  <a:srgbClr val="002060"/>
                </a:solidFill>
                <a:latin typeface="Times New Roman"/>
                <a:ea typeface="Times New Roman"/>
                <a:cs typeface="Times New Roman"/>
              </a:rPr>
              <a:t> </a:t>
            </a:r>
            <a:r>
              <a:rPr lang="ru-RU" sz="1600" dirty="0" err="1">
                <a:solidFill>
                  <a:srgbClr val="002060"/>
                </a:solidFill>
                <a:latin typeface="Times New Roman"/>
                <a:ea typeface="Times New Roman"/>
                <a:cs typeface="Times New Roman"/>
              </a:rPr>
              <a:t>укулары</a:t>
            </a:r>
            <a:endParaRPr lang="ru-RU" sz="1600" i="1" dirty="0">
              <a:solidFill>
                <a:srgbClr val="002060"/>
              </a:solidFill>
              <a:latin typeface="Calibri"/>
              <a:ea typeface="Calibri"/>
              <a:cs typeface="Times New Roman"/>
            </a:endParaRPr>
          </a:p>
        </p:txBody>
      </p:sp>
      <p:pic>
        <p:nvPicPr>
          <p:cNvPr id="7" name="Рисунок 6"/>
          <p:cNvPicPr>
            <a:picLocks noChangeAspect="1"/>
          </p:cNvPicPr>
          <p:nvPr/>
        </p:nvPicPr>
        <p:blipFill>
          <a:blip r:embed="rId3"/>
          <a:stretch>
            <a:fillRect/>
          </a:stretch>
        </p:blipFill>
        <p:spPr>
          <a:xfrm>
            <a:off x="7092280" y="0"/>
            <a:ext cx="2051720" cy="1078044"/>
          </a:xfrm>
          <a:prstGeom prst="rect">
            <a:avLst/>
          </a:prstGeom>
        </p:spPr>
      </p:pic>
      <p:pic>
        <p:nvPicPr>
          <p:cNvPr id="8" name="Picture 6">
            <a:extLst>
              <a:ext uri="{FF2B5EF4-FFF2-40B4-BE49-F238E27FC236}">
                <a16:creationId xmlns:a16="http://schemas.microsoft.com/office/drawing/2014/main" id="{C392C3FF-2813-4E67-AC9A-074E5BB30CC9}"/>
              </a:ext>
            </a:extLst>
          </p:cNvPr>
          <p:cNvPicPr/>
          <p:nvPr/>
        </p:nvPicPr>
        <p:blipFill>
          <a:blip r:embed="rId4" cstate="print"/>
          <a:srcRect/>
          <a:stretch>
            <a:fillRect/>
          </a:stretch>
        </p:blipFill>
        <p:spPr bwMode="auto">
          <a:xfrm>
            <a:off x="611560" y="123478"/>
            <a:ext cx="1584176" cy="940829"/>
          </a:xfrm>
          <a:prstGeom prst="rect">
            <a:avLst/>
          </a:prstGeom>
          <a:noFill/>
        </p:spPr>
      </p:pic>
    </p:spTree>
    <p:extLst>
      <p:ext uri="{BB962C8B-B14F-4D97-AF65-F5344CB8AC3E}">
        <p14:creationId xmlns:p14="http://schemas.microsoft.com/office/powerpoint/2010/main" val="1766282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1" y="1076324"/>
            <a:ext cx="2386607" cy="127273"/>
          </a:xfrm>
        </p:spPr>
        <p:txBody>
          <a:bodyPr>
            <a:normAutofit fontScale="90000"/>
          </a:bodyPr>
          <a:lstStyle/>
          <a:p>
            <a:r>
              <a:rPr lang="en-US" dirty="0"/>
              <a:t> </a:t>
            </a:r>
            <a:endParaRPr lang="ru-RU" dirty="0"/>
          </a:p>
        </p:txBody>
      </p:sp>
      <p:sp>
        <p:nvSpPr>
          <p:cNvPr id="4" name="Текст 3"/>
          <p:cNvSpPr>
            <a:spLocks noGrp="1"/>
          </p:cNvSpPr>
          <p:nvPr>
            <p:ph type="body" sz="half" idx="2"/>
          </p:nvPr>
        </p:nvSpPr>
        <p:spPr/>
        <p:txBody>
          <a:bodyPr/>
          <a:lstStyle/>
          <a:p>
            <a:r>
              <a:rPr lang="en-US" sz="800" dirty="0">
                <a:solidFill>
                  <a:srgbClr val="000000"/>
                </a:solidFill>
              </a:rPr>
              <a:t> </a:t>
            </a:r>
            <a:endParaRPr lang="ru-RU" dirty="0"/>
          </a:p>
        </p:txBody>
      </p:sp>
      <p:sp>
        <p:nvSpPr>
          <p:cNvPr id="5" name="Номер слайда 4"/>
          <p:cNvSpPr>
            <a:spLocks noGrp="1"/>
          </p:cNvSpPr>
          <p:nvPr>
            <p:ph type="sldNum" sz="quarter" idx="12"/>
          </p:nvPr>
        </p:nvSpPr>
        <p:spPr/>
        <p:txBody>
          <a:bodyPr/>
          <a:lstStyle/>
          <a:p>
            <a:pPr>
              <a:defRPr/>
            </a:pPr>
            <a:fld id="{B19B0651-EE4F-4900-A07F-96A6BFA9D0F0}" type="slidenum">
              <a:rPr lang="ru-RU" smtClean="0">
                <a:solidFill>
                  <a:prstClr val="black">
                    <a:tint val="75000"/>
                  </a:prstClr>
                </a:solidFill>
              </a:rPr>
              <a:pPr>
                <a:defRPr/>
              </a:pPr>
              <a:t>3</a:t>
            </a:fld>
            <a:endParaRPr lang="ru-RU">
              <a:solidFill>
                <a:prstClr val="black">
                  <a:tint val="75000"/>
                </a:prstClr>
              </a:solidFill>
            </a:endParaRPr>
          </a:p>
        </p:txBody>
      </p:sp>
      <p:pic>
        <p:nvPicPr>
          <p:cNvPr id="6" name="Объект 5"/>
          <p:cNvPicPr>
            <a:picLocks noGrp="1" noChangeAspect="1"/>
          </p:cNvPicPr>
          <p:nvPr>
            <p:ph idx="1"/>
          </p:nvPr>
        </p:nvPicPr>
        <p:blipFill>
          <a:blip r:embed="rId2"/>
          <a:stretch>
            <a:fillRect/>
          </a:stretch>
        </p:blipFill>
        <p:spPr>
          <a:xfrm>
            <a:off x="7092280" y="52638"/>
            <a:ext cx="2005062" cy="934937"/>
          </a:xfrm>
          <a:prstGeom prst="rect">
            <a:avLst/>
          </a:prstGeom>
        </p:spPr>
      </p:pic>
      <p:sp>
        <p:nvSpPr>
          <p:cNvPr id="7" name="Прямоугольник 6"/>
          <p:cNvSpPr/>
          <p:nvPr/>
        </p:nvSpPr>
        <p:spPr>
          <a:xfrm>
            <a:off x="2751084" y="267494"/>
            <a:ext cx="3621116" cy="400110"/>
          </a:xfrm>
          <a:prstGeom prst="rect">
            <a:avLst/>
          </a:prstGeom>
        </p:spPr>
        <p:txBody>
          <a:bodyPr wrap="square">
            <a:spAutoFit/>
          </a:bodyPr>
          <a:lstStyle/>
          <a:p>
            <a:pPr>
              <a:defRPr/>
            </a:pPr>
            <a:r>
              <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t-RU" sz="1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Театральный кружок “</a:t>
            </a:r>
            <a:r>
              <a:rPr lang="ru-RU" sz="1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a:t>
            </a:r>
            <a:r>
              <a:rPr lang="tt-RU" sz="1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үңелле сәхнә”</a:t>
            </a:r>
            <a:endParaRPr lang="ru-RU" sz="1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71C2246E-D697-4478-A821-2DF37283AE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1565425"/>
            <a:ext cx="1584176" cy="2439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a:extLst>
              <a:ext uri="{FF2B5EF4-FFF2-40B4-BE49-F238E27FC236}">
                <a16:creationId xmlns:a16="http://schemas.microsoft.com/office/drawing/2014/main" id="{816E6016-3A3E-4898-9BE5-79A82F2D36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0802" y="2570286"/>
            <a:ext cx="1600853" cy="24443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a:extLst>
              <a:ext uri="{FF2B5EF4-FFF2-40B4-BE49-F238E27FC236}">
                <a16:creationId xmlns:a16="http://schemas.microsoft.com/office/drawing/2014/main" id="{2A223A66-03E1-4774-B47A-73BD56C80A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1427" y="981903"/>
            <a:ext cx="2119796" cy="1589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Рисунок 14">
            <a:extLst>
              <a:ext uri="{FF2B5EF4-FFF2-40B4-BE49-F238E27FC236}">
                <a16:creationId xmlns:a16="http://schemas.microsoft.com/office/drawing/2014/main" id="{848D8004-933A-490A-91EE-7B82C75A78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59210" y="2571750"/>
            <a:ext cx="1787031" cy="24443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Рисунок 16">
            <a:extLst>
              <a:ext uri="{FF2B5EF4-FFF2-40B4-BE49-F238E27FC236}">
                <a16:creationId xmlns:a16="http://schemas.microsoft.com/office/drawing/2014/main" id="{CF4CEFB6-4FBA-4BB5-B781-D05652C1659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6216" y="2827710"/>
            <a:ext cx="2276871" cy="17076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6">
            <a:extLst>
              <a:ext uri="{FF2B5EF4-FFF2-40B4-BE49-F238E27FC236}">
                <a16:creationId xmlns:a16="http://schemas.microsoft.com/office/drawing/2014/main" id="{C392C3FF-2813-4E67-AC9A-074E5BB30CC9}"/>
              </a:ext>
            </a:extLst>
          </p:cNvPr>
          <p:cNvPicPr/>
          <p:nvPr/>
        </p:nvPicPr>
        <p:blipFill>
          <a:blip r:embed="rId8" cstate="print"/>
          <a:srcRect/>
          <a:stretch>
            <a:fillRect/>
          </a:stretch>
        </p:blipFill>
        <p:spPr bwMode="auto">
          <a:xfrm>
            <a:off x="565389" y="12112"/>
            <a:ext cx="1547495" cy="1052195"/>
          </a:xfrm>
          <a:prstGeom prst="rect">
            <a:avLst/>
          </a:prstGeom>
          <a:noFill/>
        </p:spPr>
      </p:pic>
      <p:sp>
        <p:nvSpPr>
          <p:cNvPr id="18" name="Прямоугольник 17">
            <a:extLst>
              <a:ext uri="{FF2B5EF4-FFF2-40B4-BE49-F238E27FC236}">
                <a16:creationId xmlns:a16="http://schemas.microsoft.com/office/drawing/2014/main" id="{14651471-C23C-4619-8870-ADD81D046730}"/>
              </a:ext>
            </a:extLst>
          </p:cNvPr>
          <p:cNvSpPr/>
          <p:nvPr/>
        </p:nvSpPr>
        <p:spPr>
          <a:xfrm>
            <a:off x="4534655" y="667605"/>
            <a:ext cx="2024428" cy="276999"/>
          </a:xfrm>
          <a:prstGeom prst="rect">
            <a:avLst/>
          </a:prstGeom>
        </p:spPr>
        <p:txBody>
          <a:bodyPr wrap="square">
            <a:spAutoFit/>
          </a:bodyPr>
          <a:lstStyle/>
          <a:p>
            <a:r>
              <a:rPr lang="tt-RU" sz="1200" dirty="0">
                <a:solidFill>
                  <a:srgbClr val="002060"/>
                </a:solidFill>
                <a:latin typeface="Times New Roman" panose="02020603050405020304" pitchFamily="18" charset="0"/>
                <a:ea typeface="Calibri" panose="020F0502020204030204" pitchFamily="34" charset="0"/>
              </a:rPr>
              <a:t>Руководител</a:t>
            </a:r>
            <a:r>
              <a:rPr lang="ru-RU" sz="1200" dirty="0">
                <a:solidFill>
                  <a:srgbClr val="002060"/>
                </a:solidFill>
                <a:latin typeface="Times New Roman" panose="02020603050405020304" pitchFamily="18" charset="0"/>
                <a:ea typeface="Calibri" panose="020F0502020204030204" pitchFamily="34" charset="0"/>
              </a:rPr>
              <a:t>ь Сафина З.С.</a:t>
            </a:r>
            <a:endParaRPr lang="ru-RU" dirty="0">
              <a:solidFill>
                <a:prstClr val="black"/>
              </a:solidFill>
            </a:endParaRPr>
          </a:p>
        </p:txBody>
      </p:sp>
      <p:sp>
        <p:nvSpPr>
          <p:cNvPr id="3" name="Прямоугольник 2">
            <a:extLst>
              <a:ext uri="{FF2B5EF4-FFF2-40B4-BE49-F238E27FC236}">
                <a16:creationId xmlns:a16="http://schemas.microsoft.com/office/drawing/2014/main" id="{4D1EA619-4BA5-48B5-9503-89E1CA1129B2}"/>
              </a:ext>
            </a:extLst>
          </p:cNvPr>
          <p:cNvSpPr/>
          <p:nvPr/>
        </p:nvSpPr>
        <p:spPr>
          <a:xfrm>
            <a:off x="2339752" y="1203597"/>
            <a:ext cx="4032448" cy="1137106"/>
          </a:xfrm>
          <a:prstGeom prst="rect">
            <a:avLst/>
          </a:prstGeom>
        </p:spPr>
        <p:txBody>
          <a:bodyPr wrap="square">
            <a:spAutoFit/>
          </a:bodyPr>
          <a:lstStyle/>
          <a:p>
            <a:pPr>
              <a:lnSpc>
                <a:spcPct val="107000"/>
              </a:lnSpc>
              <a:spcAft>
                <a:spcPts val="800"/>
              </a:spcAft>
            </a:pPr>
            <a:r>
              <a:rPr lang="tt-RU" sz="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Мәктәбебездә “Күңелле сәхнә” исемле театр түгәрәге эшли.Аның җитәкчесе Сафина З.С. Түгәрәккә 3,5 нче сыйныф укучылары йөриләр. Түгәрәк туган телгә, шагыйрьләр, язучылар иҗатына мәхәббәт тәрбияләүдә зур роль уйный. Яшь артистлар республика, район конкурсларында уңышлы чыгыш  ясыйлар.</a:t>
            </a:r>
            <a:r>
              <a:rPr lang="ru-RU" sz="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 школе работает театральный кружок “</a:t>
            </a:r>
            <a:r>
              <a:rPr lang="tt-RU" sz="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a:t>
            </a:r>
            <a:r>
              <a:rPr lang="ru-RU" sz="8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еселая</a:t>
            </a:r>
            <a:r>
              <a:rPr lang="ru-RU" sz="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сцена”. Руководитель Сафина З. С. Кружок посещают учащиеся 3,5 классов</a:t>
            </a:r>
            <a:r>
              <a:rPr lang="tt-RU" sz="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Кружок играет большую роль в воспитании любви к родному языку, творчеству поэтов, писателей. Юные артисты успешно выступают на республиканских и районных конкурсах.</a:t>
            </a:r>
          </a:p>
        </p:txBody>
      </p:sp>
    </p:spTree>
    <p:extLst>
      <p:ext uri="{BB962C8B-B14F-4D97-AF65-F5344CB8AC3E}">
        <p14:creationId xmlns:p14="http://schemas.microsoft.com/office/powerpoint/2010/main" val="1188816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1" y="1076324"/>
            <a:ext cx="2386607" cy="127273"/>
          </a:xfrm>
        </p:spPr>
        <p:txBody>
          <a:bodyPr>
            <a:normAutofit fontScale="90000"/>
          </a:bodyPr>
          <a:lstStyle/>
          <a:p>
            <a:r>
              <a:rPr lang="en-US" dirty="0"/>
              <a:t> </a:t>
            </a:r>
            <a:endParaRPr lang="ru-RU" dirty="0"/>
          </a:p>
        </p:txBody>
      </p:sp>
      <p:sp>
        <p:nvSpPr>
          <p:cNvPr id="4" name="Текст 3"/>
          <p:cNvSpPr>
            <a:spLocks noGrp="1"/>
          </p:cNvSpPr>
          <p:nvPr>
            <p:ph type="body" sz="half" idx="2"/>
          </p:nvPr>
        </p:nvSpPr>
        <p:spPr/>
        <p:txBody>
          <a:bodyPr/>
          <a:lstStyle/>
          <a:p>
            <a:r>
              <a:rPr lang="en-US" sz="800" dirty="0">
                <a:solidFill>
                  <a:srgbClr val="000000"/>
                </a:solidFill>
              </a:rPr>
              <a:t> </a:t>
            </a:r>
            <a:endParaRPr lang="ru-RU" dirty="0"/>
          </a:p>
        </p:txBody>
      </p:sp>
      <p:sp>
        <p:nvSpPr>
          <p:cNvPr id="5" name="Номер слайда 4"/>
          <p:cNvSpPr>
            <a:spLocks noGrp="1"/>
          </p:cNvSpPr>
          <p:nvPr>
            <p:ph type="sldNum" sz="quarter" idx="12"/>
          </p:nvPr>
        </p:nvSpPr>
        <p:spPr/>
        <p:txBody>
          <a:bodyPr/>
          <a:lstStyle/>
          <a:p>
            <a:pPr>
              <a:defRPr/>
            </a:pPr>
            <a:fld id="{B19B0651-EE4F-4900-A07F-96A6BFA9D0F0}" type="slidenum">
              <a:rPr lang="ru-RU" smtClean="0">
                <a:solidFill>
                  <a:prstClr val="black">
                    <a:tint val="75000"/>
                  </a:prstClr>
                </a:solidFill>
              </a:rPr>
              <a:pPr>
                <a:defRPr/>
              </a:pPr>
              <a:t>4</a:t>
            </a:fld>
            <a:endParaRPr lang="ru-RU">
              <a:solidFill>
                <a:prstClr val="black">
                  <a:tint val="75000"/>
                </a:prstClr>
              </a:solidFill>
            </a:endParaRPr>
          </a:p>
        </p:txBody>
      </p:sp>
      <p:pic>
        <p:nvPicPr>
          <p:cNvPr id="6" name="Объект 5"/>
          <p:cNvPicPr>
            <a:picLocks noGrp="1" noChangeAspect="1"/>
          </p:cNvPicPr>
          <p:nvPr>
            <p:ph idx="1"/>
          </p:nvPr>
        </p:nvPicPr>
        <p:blipFill>
          <a:blip r:embed="rId2"/>
          <a:stretch>
            <a:fillRect/>
          </a:stretch>
        </p:blipFill>
        <p:spPr>
          <a:xfrm>
            <a:off x="7092280" y="52638"/>
            <a:ext cx="2005062" cy="934937"/>
          </a:xfrm>
          <a:prstGeom prst="rect">
            <a:avLst/>
          </a:prstGeom>
        </p:spPr>
      </p:pic>
      <p:sp>
        <p:nvSpPr>
          <p:cNvPr id="7" name="Прямоугольник 6"/>
          <p:cNvSpPr/>
          <p:nvPr/>
        </p:nvSpPr>
        <p:spPr>
          <a:xfrm>
            <a:off x="2751084" y="267494"/>
            <a:ext cx="3621116" cy="400110"/>
          </a:xfrm>
          <a:prstGeom prst="rect">
            <a:avLst/>
          </a:prstGeom>
        </p:spPr>
        <p:txBody>
          <a:bodyPr wrap="square">
            <a:spAutoFit/>
          </a:bodyPr>
          <a:lstStyle/>
          <a:p>
            <a:pPr>
              <a:defRPr/>
            </a:pPr>
            <a:r>
              <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1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1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Picture 6">
            <a:extLst>
              <a:ext uri="{FF2B5EF4-FFF2-40B4-BE49-F238E27FC236}">
                <a16:creationId xmlns:a16="http://schemas.microsoft.com/office/drawing/2014/main" id="{C392C3FF-2813-4E67-AC9A-074E5BB30CC9}"/>
              </a:ext>
            </a:extLst>
          </p:cNvPr>
          <p:cNvPicPr/>
          <p:nvPr/>
        </p:nvPicPr>
        <p:blipFill>
          <a:blip r:embed="rId3" cstate="print"/>
          <a:srcRect/>
          <a:stretch>
            <a:fillRect/>
          </a:stretch>
        </p:blipFill>
        <p:spPr bwMode="auto">
          <a:xfrm>
            <a:off x="565389" y="12112"/>
            <a:ext cx="1547495" cy="1052195"/>
          </a:xfrm>
          <a:prstGeom prst="rect">
            <a:avLst/>
          </a:prstGeom>
          <a:noFill/>
        </p:spPr>
      </p:pic>
      <p:sp>
        <p:nvSpPr>
          <p:cNvPr id="18" name="Прямоугольник 17">
            <a:extLst>
              <a:ext uri="{FF2B5EF4-FFF2-40B4-BE49-F238E27FC236}">
                <a16:creationId xmlns:a16="http://schemas.microsoft.com/office/drawing/2014/main" id="{14651471-C23C-4619-8870-ADD81D046730}"/>
              </a:ext>
            </a:extLst>
          </p:cNvPr>
          <p:cNvSpPr/>
          <p:nvPr/>
        </p:nvSpPr>
        <p:spPr>
          <a:xfrm>
            <a:off x="4534655" y="667605"/>
            <a:ext cx="2024428" cy="276999"/>
          </a:xfrm>
          <a:prstGeom prst="rect">
            <a:avLst/>
          </a:prstGeom>
        </p:spPr>
        <p:txBody>
          <a:bodyPr wrap="square">
            <a:spAutoFit/>
          </a:bodyPr>
          <a:lstStyle/>
          <a:p>
            <a:r>
              <a:rPr lang="en-US" sz="1200" dirty="0">
                <a:solidFill>
                  <a:srgbClr val="002060"/>
                </a:solidFill>
                <a:latin typeface="Times New Roman" panose="02020603050405020304" pitchFamily="18" charset="0"/>
                <a:ea typeface="Calibri" panose="020F0502020204030204" pitchFamily="34" charset="0"/>
              </a:rPr>
              <a:t> </a:t>
            </a:r>
            <a:r>
              <a:rPr lang="ru-RU" sz="1200" dirty="0">
                <a:solidFill>
                  <a:srgbClr val="002060"/>
                </a:solidFill>
                <a:latin typeface="Times New Roman" panose="02020603050405020304" pitchFamily="18" charset="0"/>
                <a:ea typeface="Calibri" panose="020F0502020204030204" pitchFamily="34" charset="0"/>
              </a:rPr>
              <a:t>.</a:t>
            </a:r>
            <a:endParaRPr lang="ru-RU" dirty="0">
              <a:solidFill>
                <a:prstClr val="black"/>
              </a:solidFill>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9" y="1203598"/>
            <a:ext cx="1895488" cy="1421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176" y="2931790"/>
            <a:ext cx="2736304" cy="18447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569" y="2931790"/>
            <a:ext cx="2560477" cy="18447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14947" y="2480201"/>
            <a:ext cx="1950455" cy="23490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0"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32240" y="1196788"/>
            <a:ext cx="2160240" cy="14952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2915816" y="1203597"/>
            <a:ext cx="3456384" cy="1207254"/>
          </a:xfrm>
          <a:prstGeom prst="rect">
            <a:avLst/>
          </a:prstGeom>
        </p:spPr>
        <p:txBody>
          <a:bodyPr wrap="square">
            <a:spAutoFit/>
          </a:bodyPr>
          <a:lstStyle/>
          <a:p>
            <a:pPr>
              <a:lnSpc>
                <a:spcPct val="115000"/>
              </a:lnSpc>
              <a:spcAft>
                <a:spcPts val="0"/>
              </a:spcAft>
            </a:pPr>
            <a:r>
              <a:rPr lang="tt-RU" sz="900" dirty="0">
                <a:solidFill>
                  <a:srgbClr val="002060"/>
                </a:solidFill>
                <a:latin typeface="Times New Roman"/>
                <a:ea typeface="Calibri"/>
                <a:cs typeface="Times New Roman"/>
              </a:rPr>
              <a:t>Туган телләр һәм Халыклар бердәмлеге елы кысаларында,   технология укытучысы Рассадина Елена Степановна мәктәп укытучылары өчен “Кул эшлэрем - жанга сихэтем” дигән темага мастер-класс үткәрде</a:t>
            </a:r>
            <a:r>
              <a:rPr lang="ru-RU" sz="900" dirty="0">
                <a:solidFill>
                  <a:srgbClr val="002060"/>
                </a:solidFill>
                <a:latin typeface="Calibri"/>
                <a:ea typeface="Calibri"/>
                <a:cs typeface="Times New Roman"/>
              </a:rPr>
              <a:t>  </a:t>
            </a:r>
            <a:r>
              <a:rPr lang="tt-RU" sz="900" dirty="0">
                <a:solidFill>
                  <a:srgbClr val="002060"/>
                </a:solidFill>
                <a:latin typeface="Times New Roman"/>
                <a:ea typeface="Calibri"/>
                <a:cs typeface="Times New Roman"/>
              </a:rPr>
              <a:t>./ </a:t>
            </a:r>
            <a:r>
              <a:rPr lang="ru-RU" sz="900" dirty="0">
                <a:solidFill>
                  <a:srgbClr val="002060"/>
                </a:solidFill>
                <a:latin typeface="Times New Roman"/>
                <a:ea typeface="Calibri"/>
                <a:cs typeface="Times New Roman"/>
              </a:rPr>
              <a:t>В рамках Года родного языка  и народного единства    учитель технологии Рассадина Елена Степановна    для учителей  школы провела мастер класс  по теме: «Ручная работа - волшебство для  души»</a:t>
            </a:r>
            <a:endParaRPr lang="ru-RU" sz="900" dirty="0">
              <a:solidFill>
                <a:srgbClr val="002060"/>
              </a:solidFill>
              <a:effectLst/>
              <a:latin typeface="Calibri"/>
              <a:ea typeface="Calibri"/>
              <a:cs typeface="Times New Roman"/>
            </a:endParaRPr>
          </a:p>
        </p:txBody>
      </p:sp>
      <p:sp>
        <p:nvSpPr>
          <p:cNvPr id="8" name="Прямоугольник 7"/>
          <p:cNvSpPr/>
          <p:nvPr/>
        </p:nvSpPr>
        <p:spPr>
          <a:xfrm>
            <a:off x="2915816" y="411510"/>
            <a:ext cx="3078657" cy="323165"/>
          </a:xfrm>
          <a:prstGeom prst="rect">
            <a:avLst/>
          </a:prstGeom>
        </p:spPr>
        <p:txBody>
          <a:bodyPr wrap="square">
            <a:spAutoFit/>
          </a:bodyPr>
          <a:lstStyle/>
          <a:p>
            <a:pPr algn="ctr"/>
            <a:r>
              <a:rPr lang="tt-RU" sz="1500" dirty="0">
                <a:solidFill>
                  <a:srgbClr val="00206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М</a:t>
            </a:r>
            <a:r>
              <a:rPr lang="ru-RU" sz="1500" dirty="0">
                <a:solidFill>
                  <a:srgbClr val="00206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АОУ «СОШ №2» г. Нурлат РТ</a:t>
            </a:r>
            <a:endParaRPr lang="ru-RU" dirty="0"/>
          </a:p>
        </p:txBody>
      </p:sp>
      <p:sp>
        <p:nvSpPr>
          <p:cNvPr id="10" name="Прямоугольник 9"/>
          <p:cNvSpPr/>
          <p:nvPr/>
        </p:nvSpPr>
        <p:spPr>
          <a:xfrm>
            <a:off x="3347864" y="806104"/>
            <a:ext cx="1977708" cy="390684"/>
          </a:xfrm>
          <a:prstGeom prst="rect">
            <a:avLst/>
          </a:prstGeom>
        </p:spPr>
        <p:txBody>
          <a:bodyPr wrap="square">
            <a:spAutoFit/>
          </a:bodyPr>
          <a:lstStyle/>
          <a:p>
            <a:pPr algn="ctr">
              <a:lnSpc>
                <a:spcPct val="115000"/>
              </a:lnSpc>
              <a:spcAft>
                <a:spcPts val="0"/>
              </a:spcAft>
            </a:pPr>
            <a:r>
              <a:rPr lang="tt-RU" dirty="0">
                <a:solidFill>
                  <a:srgbClr val="002060"/>
                </a:solidFill>
                <a:latin typeface="Times New Roman"/>
                <a:ea typeface="Times New Roman"/>
                <a:cs typeface="Times New Roman"/>
              </a:rPr>
              <a:t>Мастер класс</a:t>
            </a:r>
            <a:endParaRPr lang="ru-RU" sz="1400" dirty="0">
              <a:solidFill>
                <a:srgbClr val="002060"/>
              </a:solidFill>
              <a:effectLst/>
              <a:latin typeface="Calibri"/>
              <a:ea typeface="Calibri"/>
              <a:cs typeface="Times New Roman"/>
            </a:endParaRPr>
          </a:p>
        </p:txBody>
      </p:sp>
    </p:spTree>
    <p:extLst>
      <p:ext uri="{BB962C8B-B14F-4D97-AF65-F5344CB8AC3E}">
        <p14:creationId xmlns:p14="http://schemas.microsoft.com/office/powerpoint/2010/main" val="172506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2987824" y="771550"/>
            <a:ext cx="4176464" cy="33855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720"/>
              </a:spcAft>
              <a:buClrTx/>
              <a:buSzTx/>
              <a:buFontTx/>
              <a:buNone/>
              <a:tabLst/>
              <a:defRPr/>
            </a:pPr>
            <a:endParaRPr kumimoji="0" lang="ru-RU" sz="1600" b="0" i="1" u="none" strike="noStrike" kern="1200" cap="none" spc="0" normalizeH="0" baseline="0" noProof="0" dirty="0">
              <a:ln>
                <a:noFill/>
              </a:ln>
              <a:solidFill>
                <a:srgbClr val="002060"/>
              </a:solidFill>
              <a:effectLst/>
              <a:uLnTx/>
              <a:uFillTx/>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7092280" y="0"/>
            <a:ext cx="2051720" cy="1078044"/>
          </a:xfrm>
          <a:prstGeom prst="rect">
            <a:avLst/>
          </a:prstGeom>
        </p:spPr>
      </p:pic>
      <p:pic>
        <p:nvPicPr>
          <p:cNvPr id="12" name="Объект 11">
            <a:extLst>
              <a:ext uri="{FF2B5EF4-FFF2-40B4-BE49-F238E27FC236}">
                <a16:creationId xmlns:a16="http://schemas.microsoft.com/office/drawing/2014/main" id="{29274A9B-C1EB-4C4D-92B3-59205C58EE8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flipH="1">
            <a:off x="8686800" y="5343007"/>
            <a:ext cx="206375" cy="205824"/>
          </a:xfrm>
        </p:spPr>
      </p:pic>
      <p:sp>
        <p:nvSpPr>
          <p:cNvPr id="9" name="Прямоугольник 8">
            <a:extLst>
              <a:ext uri="{FF2B5EF4-FFF2-40B4-BE49-F238E27FC236}">
                <a16:creationId xmlns:a16="http://schemas.microsoft.com/office/drawing/2014/main" id="{75CC43A8-3E5C-4A79-AE4A-DBE77CBF3D3D}"/>
              </a:ext>
            </a:extLst>
          </p:cNvPr>
          <p:cNvSpPr/>
          <p:nvPr/>
        </p:nvSpPr>
        <p:spPr>
          <a:xfrm>
            <a:off x="3275856" y="1372864"/>
            <a:ext cx="3384378" cy="3731663"/>
          </a:xfrm>
          <a:prstGeom prst="rect">
            <a:avLst/>
          </a:prstGeom>
        </p:spPr>
        <p:txBody>
          <a:bodyPr wrap="square">
            <a:spAutoFit/>
          </a:bodyPr>
          <a:lstStyle/>
          <a:p>
            <a:pPr>
              <a:lnSpc>
                <a:spcPct val="107000"/>
              </a:lnSpc>
              <a:spcAft>
                <a:spcPts val="800"/>
              </a:spcAft>
            </a:pP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Туган телләр һәм Халыклар бердәмлеге елы һәм Бөтенроссия проекты кысаларында,ТР Нурлат шәһәре башлыгы урынбасары Кашкаров В.М. белән очрашу узды. Ул үзенең "Йөрәк кушуы буенча" китабын тәкъдир итте. Китапта Владимир Михайлович чуаш халкының данлыклы улы Степанов Юрий Николаевичның тормыш юлы, безнең районда туып-үскән, Россия контрразведкасының мактаулы хезмәткәре, генерал-лейтенант турында сөйли</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1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Китап</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1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балаларда</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1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зур</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1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кызыксыну</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1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уятты</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В </a:t>
            </a:r>
            <a:r>
              <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рамках Года родного языка  и народного единства  и </a:t>
            </a: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Всероссийского проекта “Классные встречи”  прошла встреча с заместителем главы г. Нурлат РТ Кашкаровым В.М., который презентовал свою книгу “По зову сердца”. В книге Владимир Михайлович рассказывает о жизненном пути славного сына чувашского народа,уроженца нашего района, почетного сотрудника контрразведки России, генерал-лейтенанта Степанова Юрия Николаевича.Книга вызвала у детей большой отклик</a:t>
            </a:r>
            <a:endPar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t-RU" sz="900"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27D7B66F-0EB8-41E6-9E68-F072E6CA0810}"/>
              </a:ext>
            </a:extLst>
          </p:cNvPr>
          <p:cNvPicPr>
            <a:picLocks noChangeAspect="1"/>
          </p:cNvPicPr>
          <p:nvPr/>
        </p:nvPicPr>
        <p:blipFill>
          <a:blip r:embed="rId4"/>
          <a:stretch>
            <a:fillRect/>
          </a:stretch>
        </p:blipFill>
        <p:spPr>
          <a:xfrm>
            <a:off x="801011" y="1311312"/>
            <a:ext cx="2198762" cy="15386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Рисунок 13">
            <a:extLst>
              <a:ext uri="{FF2B5EF4-FFF2-40B4-BE49-F238E27FC236}">
                <a16:creationId xmlns:a16="http://schemas.microsoft.com/office/drawing/2014/main" id="{541025E0-CE78-452A-9381-9AF6826DDF34}"/>
              </a:ext>
            </a:extLst>
          </p:cNvPr>
          <p:cNvPicPr>
            <a:picLocks noChangeAspect="1"/>
          </p:cNvPicPr>
          <p:nvPr/>
        </p:nvPicPr>
        <p:blipFill>
          <a:blip r:embed="rId5"/>
          <a:stretch>
            <a:fillRect/>
          </a:stretch>
        </p:blipFill>
        <p:spPr>
          <a:xfrm>
            <a:off x="827584" y="2982196"/>
            <a:ext cx="2270770" cy="1642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Рисунок 14">
            <a:extLst>
              <a:ext uri="{FF2B5EF4-FFF2-40B4-BE49-F238E27FC236}">
                <a16:creationId xmlns:a16="http://schemas.microsoft.com/office/drawing/2014/main" id="{50DC7A9B-C123-4083-846B-4DBEF92EBEDC}"/>
              </a:ext>
            </a:extLst>
          </p:cNvPr>
          <p:cNvPicPr>
            <a:picLocks noChangeAspect="1"/>
          </p:cNvPicPr>
          <p:nvPr/>
        </p:nvPicPr>
        <p:blipFill>
          <a:blip r:embed="rId6"/>
          <a:stretch>
            <a:fillRect/>
          </a:stretch>
        </p:blipFill>
        <p:spPr>
          <a:xfrm>
            <a:off x="7158206" y="1034311"/>
            <a:ext cx="1524227" cy="18254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Прямоугольник 15">
            <a:extLst>
              <a:ext uri="{FF2B5EF4-FFF2-40B4-BE49-F238E27FC236}">
                <a16:creationId xmlns:a16="http://schemas.microsoft.com/office/drawing/2014/main" id="{912BF71C-D60B-4160-9DE7-94CBA114CD74}"/>
              </a:ext>
            </a:extLst>
          </p:cNvPr>
          <p:cNvSpPr/>
          <p:nvPr/>
        </p:nvSpPr>
        <p:spPr>
          <a:xfrm>
            <a:off x="3275856" y="1034310"/>
            <a:ext cx="3816424" cy="246221"/>
          </a:xfrm>
          <a:prstGeom prst="rect">
            <a:avLst/>
          </a:prstGeom>
        </p:spPr>
        <p:txBody>
          <a:bodyPr wrap="square">
            <a:spAutoFit/>
          </a:bodyPr>
          <a:lstStyle/>
          <a:p>
            <a:r>
              <a:rPr lang="tt-RU" sz="1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p>
        </p:txBody>
      </p:sp>
      <p:sp>
        <p:nvSpPr>
          <p:cNvPr id="17" name="Прямоугольник 16">
            <a:extLst>
              <a:ext uri="{FF2B5EF4-FFF2-40B4-BE49-F238E27FC236}">
                <a16:creationId xmlns:a16="http://schemas.microsoft.com/office/drawing/2014/main" id="{EA911BBA-07E3-484E-8F75-91CE798A0F33}"/>
              </a:ext>
            </a:extLst>
          </p:cNvPr>
          <p:cNvSpPr/>
          <p:nvPr/>
        </p:nvSpPr>
        <p:spPr>
          <a:xfrm>
            <a:off x="3131840" y="699542"/>
            <a:ext cx="3726160" cy="553998"/>
          </a:xfrm>
          <a:prstGeom prst="rect">
            <a:avLst/>
          </a:prstGeom>
        </p:spPr>
        <p:txBody>
          <a:bodyPr wrap="square">
            <a:spAutoFit/>
          </a:bodyPr>
          <a:lstStyle/>
          <a:p>
            <a:pPr algn="ctr">
              <a:spcAft>
                <a:spcPts val="0"/>
              </a:spcAft>
            </a:pPr>
            <a:r>
              <a:rPr lang="tt-RU" sz="1000" dirty="0">
                <a:solidFill>
                  <a:srgbClr val="002060"/>
                </a:solidFill>
                <a:latin typeface="Times New Roman" panose="02020603050405020304" pitchFamily="18" charset="0"/>
                <a:ea typeface="Calibri" panose="020F0502020204030204" pitchFamily="34" charset="0"/>
              </a:rPr>
              <a:t>Нурлат шәһәре башлыгы урынбасары Кашкаров В.М. белән очрашу/ </a:t>
            </a:r>
            <a:r>
              <a:rPr lang="tt-RU" sz="1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встреча с заместителем главы г. Нурлат РТ Кашкаровым В.М.</a:t>
            </a:r>
            <a:endPar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8" name="Рисунок 17">
            <a:extLst>
              <a:ext uri="{FF2B5EF4-FFF2-40B4-BE49-F238E27FC236}">
                <a16:creationId xmlns:a16="http://schemas.microsoft.com/office/drawing/2014/main" id="{1B1CDD73-E59D-49FB-AD92-871BAFFAB72C}"/>
              </a:ext>
            </a:extLst>
          </p:cNvPr>
          <p:cNvPicPr>
            <a:picLocks noChangeAspect="1"/>
          </p:cNvPicPr>
          <p:nvPr/>
        </p:nvPicPr>
        <p:blipFill>
          <a:blip r:embed="rId7"/>
          <a:stretch>
            <a:fillRect/>
          </a:stretch>
        </p:blipFill>
        <p:spPr>
          <a:xfrm>
            <a:off x="7158206" y="3122545"/>
            <a:ext cx="1627539" cy="1673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6">
            <a:extLst>
              <a:ext uri="{FF2B5EF4-FFF2-40B4-BE49-F238E27FC236}">
                <a16:creationId xmlns:a16="http://schemas.microsoft.com/office/drawing/2014/main" id="{C392C3FF-2813-4E67-AC9A-074E5BB30CC9}"/>
              </a:ext>
            </a:extLst>
          </p:cNvPr>
          <p:cNvPicPr/>
          <p:nvPr/>
        </p:nvPicPr>
        <p:blipFill>
          <a:blip r:embed="rId8" cstate="print"/>
          <a:srcRect/>
          <a:stretch>
            <a:fillRect/>
          </a:stretch>
        </p:blipFill>
        <p:spPr bwMode="auto">
          <a:xfrm>
            <a:off x="539552" y="57909"/>
            <a:ext cx="1944216" cy="1052195"/>
          </a:xfrm>
          <a:prstGeom prst="rect">
            <a:avLst/>
          </a:prstGeom>
          <a:noFill/>
        </p:spPr>
      </p:pic>
    </p:spTree>
    <p:extLst>
      <p:ext uri="{BB962C8B-B14F-4D97-AF65-F5344CB8AC3E}">
        <p14:creationId xmlns:p14="http://schemas.microsoft.com/office/powerpoint/2010/main" val="1451734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3203848" y="1203599"/>
            <a:ext cx="5616624" cy="2520280"/>
          </a:xfrm>
        </p:spPr>
        <p:txBody>
          <a:bodyPr>
            <a:normAutofit fontScale="92500"/>
          </a:bodyPr>
          <a:lstStyle/>
          <a:p>
            <a:pPr>
              <a:lnSpc>
                <a:spcPts val="1275"/>
              </a:lnSpc>
              <a:spcAft>
                <a:spcPts val="1950"/>
              </a:spcAft>
            </a:pPr>
            <a:r>
              <a:rPr lang="tt-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Тоталь диктант-ул актив һәм битараф булмаган кешеләр көче белән тормышка ашырыла торган иҗтимагый проект. Тоталь диктант-2021 Президент грантлары Фонды ярдәме белән оештырылды.2 нче урта мәктәп базасында мәйданчык булдырылды. Тоталь диктантта 50 кеше катнашты, Алар -мәктәп укытучылары һәм укучылары. Акциянең девизы: “Хатасыз язабыз”. Чара барышында катнашучылар акция тарихын белделәр, язучы Дмитрий Глуховский һәм акцияне оештыручыларының видео-мөрәҗәгатен карадылар, автор башкаруында текст тыңладылар. Диктант яздылар</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Нәтиҗәне</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totaldick.ru проект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сайтында</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14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апрельдән</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соң</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белергә</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мөмкин</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булачак</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/Тотальный диктант-это общественный проект, который реализуется силами активных и неравнодушных людей. Организован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Татальный</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диктант-2021 при поддержке Фонда президентских грантов. На базе МАОУ “СОШ №2” создана площадка. В тотальном диктанте приняло участие 50 человек-это учителя и ученики школы. Девиз акции: “Пишем без ошибок” Во время мероприятие участники узнали историю акции, посмотрели видеообращение писателя Дмитрия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Глуховского</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и организаторов акции, прослушали текст в авторском исполнении. Написали </a:t>
            </a:r>
            <a:r>
              <a:rPr lang="ru-RU"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диктант.Результат</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можно будет узнать после 1</a:t>
            </a:r>
            <a:r>
              <a:rPr lang="tt-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4 апреля на сайте проекта </a:t>
            </a:r>
            <a:r>
              <a:rPr lang="en-US"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totaldick</a:t>
            </a:r>
            <a:r>
              <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ru</a:t>
            </a:r>
            <a:endParaRPr lang="ru-RU" sz="1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ru-RU" sz="1800" dirty="0">
              <a:solidFill>
                <a:srgbClr val="002060"/>
              </a:solidFill>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2987824" y="771550"/>
            <a:ext cx="4176464" cy="33855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720"/>
              </a:spcAft>
              <a:buClrTx/>
              <a:buSzTx/>
              <a:buFontTx/>
              <a:buNone/>
              <a:tabLst/>
              <a:defRPr/>
            </a:pPr>
            <a:r>
              <a:rPr kumimoji="0" lang="ru-RU" sz="1600" b="0" i="1" u="none" strike="noStrike" kern="1200" cap="none" spc="0" normalizeH="0" baseline="0" noProof="0" dirty="0" err="1">
                <a:ln>
                  <a:noFill/>
                </a:ln>
                <a:solidFill>
                  <a:srgbClr val="002060"/>
                </a:solidFill>
                <a:effectLst/>
                <a:uLnTx/>
                <a:uFillTx/>
                <a:latin typeface="Calibri"/>
                <a:ea typeface="Calibri"/>
                <a:cs typeface="Times New Roman"/>
              </a:rPr>
              <a:t>Тоталь</a:t>
            </a:r>
            <a:r>
              <a:rPr kumimoji="0" lang="ru-RU" sz="1600" b="0" i="1" u="none" strike="noStrike" kern="1200" cap="none" spc="0" normalizeH="0" baseline="0" noProof="0" dirty="0">
                <a:ln>
                  <a:noFill/>
                </a:ln>
                <a:solidFill>
                  <a:srgbClr val="002060"/>
                </a:solidFill>
                <a:effectLst/>
                <a:uLnTx/>
                <a:uFillTx/>
                <a:latin typeface="Calibri"/>
                <a:ea typeface="Calibri"/>
                <a:cs typeface="Times New Roman"/>
              </a:rPr>
              <a:t> диктант/тотальный диктант</a:t>
            </a:r>
          </a:p>
        </p:txBody>
      </p:sp>
      <p:pic>
        <p:nvPicPr>
          <p:cNvPr id="7" name="Рисунок 6"/>
          <p:cNvPicPr>
            <a:picLocks noChangeAspect="1"/>
          </p:cNvPicPr>
          <p:nvPr/>
        </p:nvPicPr>
        <p:blipFill>
          <a:blip r:embed="rId2"/>
          <a:stretch>
            <a:fillRect/>
          </a:stretch>
        </p:blipFill>
        <p:spPr>
          <a:xfrm>
            <a:off x="7092280" y="137170"/>
            <a:ext cx="1944216" cy="940874"/>
          </a:xfrm>
          <a:prstGeom prst="rect">
            <a:avLst/>
          </a:prstGeom>
        </p:spPr>
      </p:pic>
      <p:pic>
        <p:nvPicPr>
          <p:cNvPr id="10" name="Объект 9">
            <a:extLst>
              <a:ext uri="{FF2B5EF4-FFF2-40B4-BE49-F238E27FC236}">
                <a16:creationId xmlns:a16="http://schemas.microsoft.com/office/drawing/2014/main" id="{F29A23F9-C2E1-4693-A40D-33B2FCD4FA0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flipH="1">
            <a:off x="8936743" y="5740400"/>
            <a:ext cx="341489" cy="192088"/>
          </a:xfrm>
        </p:spPr>
      </p:pic>
      <p:pic>
        <p:nvPicPr>
          <p:cNvPr id="11" name="Рисунок 10">
            <a:extLst>
              <a:ext uri="{FF2B5EF4-FFF2-40B4-BE49-F238E27FC236}">
                <a16:creationId xmlns:a16="http://schemas.microsoft.com/office/drawing/2014/main" id="{51783D2F-5AAE-44B8-95DB-8DCB69447D33}"/>
              </a:ext>
            </a:extLst>
          </p:cNvPr>
          <p:cNvPicPr>
            <a:picLocks noChangeAspect="1"/>
          </p:cNvPicPr>
          <p:nvPr/>
        </p:nvPicPr>
        <p:blipFill>
          <a:blip r:embed="rId4"/>
          <a:stretch>
            <a:fillRect/>
          </a:stretch>
        </p:blipFill>
        <p:spPr>
          <a:xfrm>
            <a:off x="683568" y="137170"/>
            <a:ext cx="2048227" cy="1152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a:extLst>
              <a:ext uri="{FF2B5EF4-FFF2-40B4-BE49-F238E27FC236}">
                <a16:creationId xmlns:a16="http://schemas.microsoft.com/office/drawing/2014/main" id="{E8812676-C9AB-495C-81AE-E99FA0474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5484" y="3507854"/>
            <a:ext cx="2663958" cy="14984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a:extLst>
              <a:ext uri="{FF2B5EF4-FFF2-40B4-BE49-F238E27FC236}">
                <a16:creationId xmlns:a16="http://schemas.microsoft.com/office/drawing/2014/main" id="{B38B2268-7852-43AD-B201-C88E489DBAA0}"/>
              </a:ext>
            </a:extLst>
          </p:cNvPr>
          <p:cNvPicPr>
            <a:picLocks noChangeAspect="1"/>
          </p:cNvPicPr>
          <p:nvPr/>
        </p:nvPicPr>
        <p:blipFill>
          <a:blip r:embed="rId6"/>
          <a:stretch>
            <a:fillRect/>
          </a:stretch>
        </p:blipFill>
        <p:spPr>
          <a:xfrm>
            <a:off x="747964" y="1491630"/>
            <a:ext cx="1993341" cy="16065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a:extLst>
              <a:ext uri="{FF2B5EF4-FFF2-40B4-BE49-F238E27FC236}">
                <a16:creationId xmlns:a16="http://schemas.microsoft.com/office/drawing/2014/main" id="{7A18384F-321F-420D-81D5-77EBD65A4CF3}"/>
              </a:ext>
            </a:extLst>
          </p:cNvPr>
          <p:cNvPicPr>
            <a:picLocks noChangeAspect="1"/>
          </p:cNvPicPr>
          <p:nvPr/>
        </p:nvPicPr>
        <p:blipFill>
          <a:blip r:embed="rId7"/>
          <a:stretch>
            <a:fillRect/>
          </a:stretch>
        </p:blipFill>
        <p:spPr>
          <a:xfrm>
            <a:off x="699402" y="3291830"/>
            <a:ext cx="2232248" cy="1584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a:extLst>
              <a:ext uri="{FF2B5EF4-FFF2-40B4-BE49-F238E27FC236}">
                <a16:creationId xmlns:a16="http://schemas.microsoft.com/office/drawing/2014/main" id="{2219DBC1-37D3-4AF3-BD58-C8FC082BEBE3}"/>
              </a:ext>
            </a:extLst>
          </p:cNvPr>
          <p:cNvPicPr>
            <a:picLocks noChangeAspect="1"/>
          </p:cNvPicPr>
          <p:nvPr/>
        </p:nvPicPr>
        <p:blipFill>
          <a:blip r:embed="rId8"/>
          <a:stretch>
            <a:fillRect/>
          </a:stretch>
        </p:blipFill>
        <p:spPr>
          <a:xfrm>
            <a:off x="3851920" y="3516407"/>
            <a:ext cx="1872208" cy="15426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3080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4427984" y="1707654"/>
            <a:ext cx="4176464" cy="2886969"/>
          </a:xfrm>
        </p:spPr>
        <p:txBody>
          <a:bodyPr>
            <a:normAutofit/>
          </a:bodyPr>
          <a:lstStyle/>
          <a:p>
            <a:pPr algn="ctr"/>
            <a:r>
              <a:rPr lang="en-US" sz="1800" dirty="0">
                <a:solidFill>
                  <a:srgbClr val="002060"/>
                </a:solidFill>
                <a:latin typeface="Times New Roman"/>
                <a:ea typeface="Calibri"/>
              </a:rPr>
              <a:t> </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3" name="Прямоугольник 2"/>
          <p:cNvSpPr/>
          <p:nvPr/>
        </p:nvSpPr>
        <p:spPr>
          <a:xfrm>
            <a:off x="2987824" y="771550"/>
            <a:ext cx="4176464" cy="338554"/>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72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imes New Roman"/>
                <a:ea typeface="Times New Roman"/>
                <a:cs typeface="Times New Roman"/>
              </a:rPr>
              <a:t> </a:t>
            </a:r>
            <a:endParaRPr kumimoji="0" lang="ru-RU" sz="1600" b="0" i="1" u="none" strike="noStrike" kern="1200" cap="none" spc="0" normalizeH="0" baseline="0" noProof="0" dirty="0">
              <a:ln>
                <a:noFill/>
              </a:ln>
              <a:solidFill>
                <a:srgbClr val="002060"/>
              </a:solidFill>
              <a:effectLst/>
              <a:uLnTx/>
              <a:uFillTx/>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6732240" y="95221"/>
            <a:ext cx="2160240" cy="1078044"/>
          </a:xfrm>
          <a:prstGeom prst="rect">
            <a:avLst/>
          </a:prstGeom>
        </p:spPr>
      </p:pic>
      <p:sp>
        <p:nvSpPr>
          <p:cNvPr id="9" name="Прямоугольник 8">
            <a:extLst>
              <a:ext uri="{FF2B5EF4-FFF2-40B4-BE49-F238E27FC236}">
                <a16:creationId xmlns:a16="http://schemas.microsoft.com/office/drawing/2014/main" id="{ED202C31-575F-496F-8095-6DE71843EF5B}"/>
              </a:ext>
            </a:extLst>
          </p:cNvPr>
          <p:cNvSpPr/>
          <p:nvPr/>
        </p:nvSpPr>
        <p:spPr>
          <a:xfrm>
            <a:off x="2987824" y="915566"/>
            <a:ext cx="3870176" cy="1692771"/>
          </a:xfrm>
          <a:prstGeom prst="rect">
            <a:avLst/>
          </a:prstGeom>
        </p:spPr>
        <p:txBody>
          <a:bodyPr wrap="square">
            <a:spAutoFit/>
          </a:bodyPr>
          <a:lstStyle/>
          <a:p>
            <a:r>
              <a:rPr lang="tt-RU" sz="800" dirty="0">
                <a:solidFill>
                  <a:srgbClr val="002060"/>
                </a:solidFill>
                <a:latin typeface="Times New Roman" panose="02020603050405020304" pitchFamily="18" charset="0"/>
                <a:ea typeface="Calibri" panose="020F0502020204030204" pitchFamily="34" charset="0"/>
              </a:rPr>
              <a:t>Татарстан Республикасында Туган телләр һәм Халыклар бердәмлеге елы кысаларында бүген 6-7 нче сыйныф укучылары белән Халыклар дуслыгы йорты вәкилләре искиткеч чара үткәрделәр. Балаларда безнең илдә яшәүче халыкларның мәдәнияте, гореф-гадәтләре, милли киемнәре турында сөйләү зур кызыксыну уятты. Укучылар бик күп кызыклы фактлар белделәр, бик күп сораулар бирделәр, үзләре викторина сорауларына җавап бирделәр. </a:t>
            </a:r>
            <a:r>
              <a:rPr lang="ru-RU" sz="800" dirty="0">
                <a:solidFill>
                  <a:srgbClr val="002060"/>
                </a:solidFill>
                <a:latin typeface="Times New Roman" panose="02020603050405020304" pitchFamily="18" charset="0"/>
                <a:ea typeface="Calibri" panose="020F0502020204030204" pitchFamily="34" charset="0"/>
              </a:rPr>
              <a:t>Ә </a:t>
            </a:r>
            <a:r>
              <a:rPr lang="ru-RU" sz="800" dirty="0" err="1">
                <a:solidFill>
                  <a:srgbClr val="002060"/>
                </a:solidFill>
                <a:latin typeface="Times New Roman" panose="02020603050405020304" pitchFamily="18" charset="0"/>
                <a:ea typeface="Calibri" panose="020F0502020204030204" pitchFamily="34" charset="0"/>
              </a:rPr>
              <a:t>иң</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активларга</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истәлекле</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бүләкләр</a:t>
            </a:r>
            <a:r>
              <a:rPr lang="ru-RU" sz="800" dirty="0">
                <a:solidFill>
                  <a:srgbClr val="002060"/>
                </a:solidFill>
                <a:latin typeface="Times New Roman" panose="02020603050405020304" pitchFamily="18" charset="0"/>
                <a:ea typeface="Calibri" panose="020F0502020204030204" pitchFamily="34" charset="0"/>
              </a:rPr>
              <a:t> </a:t>
            </a:r>
            <a:r>
              <a:rPr lang="ru-RU" sz="800" dirty="0" err="1">
                <a:solidFill>
                  <a:srgbClr val="002060"/>
                </a:solidFill>
                <a:latin typeface="Times New Roman" panose="02020603050405020304" pitchFamily="18" charset="0"/>
                <a:ea typeface="Calibri" panose="020F0502020204030204" pitchFamily="34" charset="0"/>
              </a:rPr>
              <a:t>тапшырылды</a:t>
            </a:r>
            <a:r>
              <a:rPr lang="ru-RU" sz="800" dirty="0">
                <a:solidFill>
                  <a:srgbClr val="002060"/>
                </a:solidFill>
                <a:latin typeface="Times New Roman" panose="02020603050405020304" pitchFamily="18" charset="0"/>
                <a:ea typeface="Calibri" panose="020F0502020204030204" pitchFamily="34" charset="0"/>
              </a:rPr>
              <a:t>.</a:t>
            </a:r>
            <a:r>
              <a:rPr lang="tt-RU" sz="800" dirty="0">
                <a:solidFill>
                  <a:srgbClr val="002060"/>
                </a:solidFill>
                <a:latin typeface="Times New Roman" panose="02020603050405020304" pitchFamily="18" charset="0"/>
                <a:ea typeface="Calibri" panose="020F0502020204030204" pitchFamily="34" charset="0"/>
              </a:rPr>
              <a:t>/</a:t>
            </a:r>
            <a:r>
              <a:rPr lang="ru-RU" sz="800" dirty="0">
                <a:solidFill>
                  <a:srgbClr val="002060"/>
                </a:solidFill>
                <a:latin typeface="Times New Roman" panose="02020603050405020304" pitchFamily="18" charset="0"/>
                <a:ea typeface="Calibri" panose="020F0502020204030204" pitchFamily="34" charset="0"/>
              </a:rPr>
              <a:t>Замечательное мероприятие в рамках Года родных языков и народного единства в Республике Татарстан сегодня провели с учащимися 6-7 классов представители Дома дружбы народов. У ребят вызвал неподдельный интерес рассказ о культуре, традициях, национальной одежде народов, проживающих в нашей стране. Учащиеся узнали много интересных фактов, задали огромное количество вопросов, сами отвечали на вопросы викторины. А самые активные были награждены памятными подарками.</a:t>
            </a:r>
            <a:endParaRPr lang="ru-RU" dirty="0">
              <a:solidFill>
                <a:srgbClr val="002060"/>
              </a:solidFill>
            </a:endParaRPr>
          </a:p>
        </p:txBody>
      </p:sp>
      <p:sp>
        <p:nvSpPr>
          <p:cNvPr id="11" name="Объект 10">
            <a:extLst>
              <a:ext uri="{FF2B5EF4-FFF2-40B4-BE49-F238E27FC236}">
                <a16:creationId xmlns:a16="http://schemas.microsoft.com/office/drawing/2014/main" id="{E3C90C99-FCF4-492D-90E6-79EA1C54DDA9}"/>
              </a:ext>
            </a:extLst>
          </p:cNvPr>
          <p:cNvSpPr>
            <a:spLocks noGrp="1"/>
          </p:cNvSpPr>
          <p:nvPr>
            <p:ph idx="1"/>
          </p:nvPr>
        </p:nvSpPr>
        <p:spPr>
          <a:xfrm>
            <a:off x="2987824" y="699543"/>
            <a:ext cx="5698976" cy="181574"/>
          </a:xfrm>
        </p:spPr>
        <p:txBody>
          <a:bodyPr>
            <a:noAutofit/>
          </a:bodyPr>
          <a:lstStyle/>
          <a:p>
            <a:pPr marL="0" indent="0">
              <a:buNone/>
            </a:pPr>
            <a:r>
              <a:rPr lang="tt-RU" sz="1100" b="1" dirty="0">
                <a:solidFill>
                  <a:srgbClr val="002060"/>
                </a:solidFill>
                <a:latin typeface="Times New Roman" panose="02020603050405020304" pitchFamily="18" charset="0"/>
                <a:ea typeface="Times New Roman" panose="02020603050405020304" pitchFamily="18" charset="0"/>
              </a:rPr>
              <a:t>Проект “Милли киемнәр”/ “На</a:t>
            </a:r>
            <a:r>
              <a:rPr lang="ru-RU" sz="1100" b="1" dirty="0" err="1">
                <a:solidFill>
                  <a:srgbClr val="002060"/>
                </a:solidFill>
                <a:latin typeface="Times New Roman" panose="02020603050405020304" pitchFamily="18" charset="0"/>
                <a:ea typeface="Times New Roman" panose="02020603050405020304" pitchFamily="18" charset="0"/>
              </a:rPr>
              <a:t>циональные</a:t>
            </a:r>
            <a:r>
              <a:rPr lang="ru-RU" sz="1100" b="1" dirty="0">
                <a:solidFill>
                  <a:srgbClr val="002060"/>
                </a:solidFill>
                <a:latin typeface="Times New Roman" panose="02020603050405020304" pitchFamily="18" charset="0"/>
                <a:ea typeface="Times New Roman" panose="02020603050405020304" pitchFamily="18" charset="0"/>
              </a:rPr>
              <a:t> костюмы</a:t>
            </a:r>
            <a:r>
              <a:rPr lang="tt-RU" sz="1100" b="1" dirty="0">
                <a:solidFill>
                  <a:srgbClr val="002060"/>
                </a:solidFill>
                <a:latin typeface="Times New Roman" panose="02020603050405020304" pitchFamily="18" charset="0"/>
                <a:ea typeface="Times New Roman" panose="02020603050405020304" pitchFamily="18" charset="0"/>
              </a:rPr>
              <a:t>”</a:t>
            </a:r>
            <a:endParaRPr lang="ru-RU" sz="1100" b="1" dirty="0">
              <a:solidFill>
                <a:srgbClr val="002060"/>
              </a:solidFill>
            </a:endParaRPr>
          </a:p>
        </p:txBody>
      </p:sp>
      <p:pic>
        <p:nvPicPr>
          <p:cNvPr id="1026" name="Picture 2">
            <a:extLst>
              <a:ext uri="{FF2B5EF4-FFF2-40B4-BE49-F238E27FC236}">
                <a16:creationId xmlns:a16="http://schemas.microsoft.com/office/drawing/2014/main" id="{035205EB-421F-4B99-93B2-5CF96749A9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644" y="699543"/>
            <a:ext cx="2239044" cy="15352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a:extLst>
              <a:ext uri="{FF2B5EF4-FFF2-40B4-BE49-F238E27FC236}">
                <a16:creationId xmlns:a16="http://schemas.microsoft.com/office/drawing/2014/main" id="{BF12DF6D-4B9B-45C8-8F4A-A656D3055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8264" y="1563638"/>
            <a:ext cx="2028902" cy="27052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Рисунок 14">
            <a:extLst>
              <a:ext uri="{FF2B5EF4-FFF2-40B4-BE49-F238E27FC236}">
                <a16:creationId xmlns:a16="http://schemas.microsoft.com/office/drawing/2014/main" id="{9E68B1C1-91E2-451F-8357-100E58618D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196" y="2499742"/>
            <a:ext cx="1902976" cy="25373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Рисунок 16">
            <a:extLst>
              <a:ext uri="{FF2B5EF4-FFF2-40B4-BE49-F238E27FC236}">
                <a16:creationId xmlns:a16="http://schemas.microsoft.com/office/drawing/2014/main" id="{2D5EABDB-F2B2-42B8-AAEA-D674C1210D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93462" y="2787774"/>
            <a:ext cx="2858899" cy="20775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80598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04787"/>
            <a:ext cx="3672408" cy="56676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4427984" y="1707654"/>
            <a:ext cx="4176464" cy="2886969"/>
          </a:xfrm>
        </p:spPr>
        <p:txBody>
          <a:bodyPr>
            <a:normAutofit/>
          </a:bodyPr>
          <a:lstStyle/>
          <a:p>
            <a:pPr algn="ctr"/>
            <a:r>
              <a:rPr lang="en-US" sz="1800" dirty="0">
                <a:solidFill>
                  <a:srgbClr val="002060"/>
                </a:solidFill>
                <a:latin typeface="Times New Roman"/>
                <a:ea typeface="Calibri"/>
              </a:rPr>
              <a:t> </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8</a:t>
            </a:fld>
            <a:endParaRPr lang="ru-RU">
              <a:solidFill>
                <a:prstClr val="black">
                  <a:tint val="75000"/>
                </a:prstClr>
              </a:solidFill>
            </a:endParaRPr>
          </a:p>
        </p:txBody>
      </p:sp>
      <p:sp>
        <p:nvSpPr>
          <p:cNvPr id="3" name="Прямоугольник 2"/>
          <p:cNvSpPr/>
          <p:nvPr/>
        </p:nvSpPr>
        <p:spPr>
          <a:xfrm>
            <a:off x="2987824" y="771550"/>
            <a:ext cx="4176464" cy="338554"/>
          </a:xfrm>
          <a:prstGeom prst="rect">
            <a:avLst/>
          </a:prstGeom>
        </p:spPr>
        <p:txBody>
          <a:bodyPr wrap="square">
            <a:spAutoFit/>
          </a:bodyPr>
          <a:lstStyle/>
          <a:p>
            <a:pPr algn="ctr" fontAlgn="base">
              <a:spcAft>
                <a:spcPts val="720"/>
              </a:spcAft>
            </a:pPr>
            <a:r>
              <a:rPr lang="en-US" sz="1600" dirty="0">
                <a:solidFill>
                  <a:srgbClr val="002060"/>
                </a:solidFill>
                <a:latin typeface="Times New Roman"/>
                <a:ea typeface="Times New Roman"/>
                <a:cs typeface="Times New Roman"/>
              </a:rPr>
              <a:t> </a:t>
            </a:r>
            <a:endParaRPr lang="ru-RU" sz="1600" i="1" dirty="0">
              <a:solidFill>
                <a:srgbClr val="002060"/>
              </a:solidFill>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6732240" y="95221"/>
            <a:ext cx="2160240" cy="1078044"/>
          </a:xfrm>
          <a:prstGeom prst="rect">
            <a:avLst/>
          </a:prstGeom>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95487"/>
            <a:ext cx="1840429" cy="22322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6804248" y="2535132"/>
            <a:ext cx="2005215" cy="2310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710" y="2607155"/>
            <a:ext cx="1904712" cy="22283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5856" y="2607155"/>
            <a:ext cx="2951823" cy="21230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Прямоугольник 5">
            <a:extLst>
              <a:ext uri="{FF2B5EF4-FFF2-40B4-BE49-F238E27FC236}">
                <a16:creationId xmlns:a16="http://schemas.microsoft.com/office/drawing/2014/main" id="{C188D5C7-CBB1-4268-8CD6-88ACD5E5DD45}"/>
              </a:ext>
            </a:extLst>
          </p:cNvPr>
          <p:cNvSpPr/>
          <p:nvPr/>
        </p:nvSpPr>
        <p:spPr>
          <a:xfrm>
            <a:off x="3131840" y="1110104"/>
            <a:ext cx="4032448" cy="989117"/>
          </a:xfrm>
          <a:prstGeom prst="rect">
            <a:avLst/>
          </a:prstGeom>
        </p:spPr>
        <p:txBody>
          <a:bodyPr wrap="square">
            <a:spAutoFit/>
          </a:bodyPr>
          <a:lstStyle/>
          <a:p>
            <a:pPr algn="ctr">
              <a:lnSpc>
                <a:spcPct val="107000"/>
              </a:lnSpc>
              <a:spcAft>
                <a:spcPts val="800"/>
              </a:spcAft>
            </a:pPr>
            <a:r>
              <a:rPr lang="tt-RU"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Туган тел һәм Халыклар бердәмлеге елы кысаларында мәктәптә “Туган телем күңел җырлары " дигән район конкурсының мәктәп этабы узды./ В </a:t>
            </a:r>
            <a:r>
              <a:rPr lang="ru-RU"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рамках Года родного языка  и народного единства </a:t>
            </a:r>
            <a:r>
              <a:rPr lang="tt-RU"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школе прошел школьный этап районного конкурса чтецов “Родного языка душевные напевы”</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6916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27174" y="291218"/>
            <a:ext cx="3672408" cy="408323"/>
          </a:xfrm>
        </p:spPr>
        <p:txBody>
          <a:bodyPr/>
          <a:lstStyle/>
          <a:p>
            <a:pPr lvl="0" algn="ctr">
              <a:spcBef>
                <a:spcPts val="0"/>
              </a:spcBef>
            </a:pPr>
            <a:r>
              <a:rPr lang="tt-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М</a:t>
            </a:r>
            <a:r>
              <a:rPr lang="ru-RU" sz="1500" b="0" dirty="0">
                <a:solidFill>
                  <a:srgbClr val="00206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АОУ «СОШ №2» г. Нурлат РТ</a:t>
            </a:r>
          </a:p>
        </p:txBody>
      </p:sp>
      <p:sp>
        <p:nvSpPr>
          <p:cNvPr id="4" name="Текст 3"/>
          <p:cNvSpPr>
            <a:spLocks noGrp="1"/>
          </p:cNvSpPr>
          <p:nvPr>
            <p:ph type="body" sz="half" idx="2"/>
          </p:nvPr>
        </p:nvSpPr>
        <p:spPr>
          <a:xfrm>
            <a:off x="4427984" y="1707654"/>
            <a:ext cx="4176464" cy="2886969"/>
          </a:xfrm>
        </p:spPr>
        <p:txBody>
          <a:bodyPr>
            <a:normAutofit/>
          </a:bodyPr>
          <a:lstStyle/>
          <a:p>
            <a:pPr algn="ctr"/>
            <a:r>
              <a:rPr lang="en-US" sz="1800" dirty="0">
                <a:solidFill>
                  <a:srgbClr val="002060"/>
                </a:solidFill>
                <a:latin typeface="Times New Roman"/>
                <a:ea typeface="Calibri"/>
              </a:rPr>
              <a:t> </a:t>
            </a:r>
            <a:endParaRPr lang="ru-RU" sz="1800" dirty="0">
              <a:solidFill>
                <a:srgbClr val="002060"/>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9</a:t>
            </a:fld>
            <a:endParaRPr lang="ru-RU">
              <a:solidFill>
                <a:prstClr val="black">
                  <a:tint val="75000"/>
                </a:prstClr>
              </a:solidFill>
            </a:endParaRPr>
          </a:p>
        </p:txBody>
      </p:sp>
      <p:sp>
        <p:nvSpPr>
          <p:cNvPr id="3" name="Прямоугольник 2"/>
          <p:cNvSpPr/>
          <p:nvPr/>
        </p:nvSpPr>
        <p:spPr>
          <a:xfrm>
            <a:off x="2987824" y="771550"/>
            <a:ext cx="4176464" cy="338554"/>
          </a:xfrm>
          <a:prstGeom prst="rect">
            <a:avLst/>
          </a:prstGeom>
        </p:spPr>
        <p:txBody>
          <a:bodyPr wrap="square">
            <a:spAutoFit/>
          </a:bodyPr>
          <a:lstStyle/>
          <a:p>
            <a:pPr algn="ctr" fontAlgn="base">
              <a:spcAft>
                <a:spcPts val="720"/>
              </a:spcAft>
            </a:pPr>
            <a:r>
              <a:rPr lang="en-US" sz="1600" dirty="0">
                <a:solidFill>
                  <a:srgbClr val="002060"/>
                </a:solidFill>
                <a:latin typeface="Times New Roman"/>
                <a:ea typeface="Times New Roman"/>
                <a:cs typeface="Times New Roman"/>
              </a:rPr>
              <a:t> </a:t>
            </a:r>
            <a:endParaRPr lang="ru-RU" sz="1600" i="1" dirty="0">
              <a:solidFill>
                <a:srgbClr val="002060"/>
              </a:solidFill>
              <a:latin typeface="Calibri"/>
              <a:ea typeface="Calibri"/>
              <a:cs typeface="Times New Roman"/>
            </a:endParaRPr>
          </a:p>
        </p:txBody>
      </p:sp>
      <p:pic>
        <p:nvPicPr>
          <p:cNvPr id="7" name="Рисунок 6"/>
          <p:cNvPicPr>
            <a:picLocks noChangeAspect="1"/>
          </p:cNvPicPr>
          <p:nvPr/>
        </p:nvPicPr>
        <p:blipFill>
          <a:blip r:embed="rId2"/>
          <a:stretch>
            <a:fillRect/>
          </a:stretch>
        </p:blipFill>
        <p:spPr>
          <a:xfrm>
            <a:off x="7092280" y="0"/>
            <a:ext cx="2051720" cy="1078044"/>
          </a:xfrm>
          <a:prstGeom prst="rect">
            <a:avLst/>
          </a:prstGeom>
        </p:spPr>
      </p:pic>
      <p:sp>
        <p:nvSpPr>
          <p:cNvPr id="6" name="Объект 5"/>
          <p:cNvSpPr>
            <a:spLocks noGrp="1"/>
          </p:cNvSpPr>
          <p:nvPr>
            <p:ph idx="1"/>
          </p:nvPr>
        </p:nvSpPr>
        <p:spPr>
          <a:xfrm>
            <a:off x="2267744" y="1203599"/>
            <a:ext cx="4590256" cy="1872207"/>
          </a:xfrm>
        </p:spPr>
        <p:txBody>
          <a:bodyPr>
            <a:normAutofit fontScale="25000" lnSpcReduction="20000"/>
          </a:bodyPr>
          <a:lstStyle/>
          <a:p>
            <a:pPr marL="0" indent="0">
              <a:lnSpc>
                <a:spcPct val="115000"/>
              </a:lnSpc>
              <a:spcAft>
                <a:spcPts val="1000"/>
              </a:spcAft>
              <a:buNone/>
            </a:pPr>
            <a:r>
              <a:rPr lang="tt-RU" sz="4800" dirty="0">
                <a:latin typeface="Times New Roman"/>
                <a:ea typeface="Calibri"/>
                <a:cs typeface="Times New Roman"/>
              </a:rPr>
              <a:t> </a:t>
            </a:r>
            <a:r>
              <a:rPr lang="ru-RU" sz="3600" dirty="0" err="1">
                <a:solidFill>
                  <a:srgbClr val="002060"/>
                </a:solidFill>
                <a:latin typeface="Times New Roman" panose="02020603050405020304" pitchFamily="18" charset="0"/>
                <a:ea typeface="Calibri"/>
                <a:cs typeface="Times New Roman" panose="02020603050405020304" pitchFamily="18" charset="0"/>
              </a:rPr>
              <a:t>Бүген</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районда</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Татарстанның</a:t>
            </a:r>
            <a:r>
              <a:rPr lang="ru-RU" sz="3600" dirty="0">
                <a:solidFill>
                  <a:srgbClr val="002060"/>
                </a:solidFill>
                <a:latin typeface="Times New Roman" panose="02020603050405020304" pitchFamily="18" charset="0"/>
                <a:ea typeface="Calibri"/>
                <a:cs typeface="Times New Roman" panose="02020603050405020304" pitchFamily="18" charset="0"/>
              </a:rPr>
              <a:t> Чуваш </a:t>
            </a:r>
            <a:r>
              <a:rPr lang="ru-RU" sz="3600" dirty="0" err="1">
                <a:solidFill>
                  <a:srgbClr val="002060"/>
                </a:solidFill>
                <a:latin typeface="Times New Roman" panose="02020603050405020304" pitchFamily="18" charset="0"/>
                <a:ea typeface="Calibri"/>
                <a:cs typeface="Times New Roman" panose="02020603050405020304" pitchFamily="18" charset="0"/>
              </a:rPr>
              <a:t>чибәре</a:t>
            </a:r>
            <a:r>
              <a:rPr lang="ru-RU" sz="3600" dirty="0">
                <a:solidFill>
                  <a:srgbClr val="002060"/>
                </a:solidFill>
                <a:latin typeface="Times New Roman" panose="02020603050405020304" pitchFamily="18" charset="0"/>
                <a:ea typeface="Calibri"/>
                <a:cs typeface="Times New Roman" panose="02020603050405020304" pitchFamily="18" charset="0"/>
              </a:rPr>
              <a:t> - 2021" </a:t>
            </a:r>
            <a:r>
              <a:rPr lang="ru-RU" sz="3600" dirty="0" err="1">
                <a:solidFill>
                  <a:srgbClr val="002060"/>
                </a:solidFill>
                <a:latin typeface="Times New Roman" panose="02020603050405020304" pitchFamily="18" charset="0"/>
                <a:ea typeface="Calibri"/>
                <a:cs typeface="Times New Roman" panose="02020603050405020304" pitchFamily="18" charset="0"/>
              </a:rPr>
              <a:t>матурлык</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һәм</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талантлар</a:t>
            </a:r>
            <a:r>
              <a:rPr lang="ru-RU" sz="3600" dirty="0">
                <a:solidFill>
                  <a:srgbClr val="002060"/>
                </a:solidFill>
                <a:latin typeface="Times New Roman" panose="02020603050405020304" pitchFamily="18" charset="0"/>
                <a:ea typeface="Calibri"/>
                <a:cs typeface="Times New Roman" panose="02020603050405020304" pitchFamily="18" charset="0"/>
              </a:rPr>
              <a:t> республика </a:t>
            </a:r>
            <a:r>
              <a:rPr lang="ru-RU" sz="3600" dirty="0" err="1">
                <a:solidFill>
                  <a:srgbClr val="002060"/>
                </a:solidFill>
                <a:latin typeface="Times New Roman" panose="02020603050405020304" pitchFamily="18" charset="0"/>
                <a:ea typeface="Calibri"/>
                <a:cs typeface="Times New Roman" panose="02020603050405020304" pitchFamily="18" charset="0"/>
              </a:rPr>
              <a:t>конкурсының</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муниципаль</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этабы</a:t>
            </a:r>
            <a:r>
              <a:rPr lang="ru-RU" sz="3600" dirty="0">
                <a:solidFill>
                  <a:srgbClr val="002060"/>
                </a:solidFill>
                <a:latin typeface="Times New Roman" panose="02020603050405020304" pitchFamily="18" charset="0"/>
                <a:ea typeface="Calibri"/>
                <a:cs typeface="Times New Roman" panose="02020603050405020304" pitchFamily="18" charset="0"/>
              </a:rPr>
              <a:t> узды. 7 Б </a:t>
            </a:r>
            <a:r>
              <a:rPr lang="ru-RU" sz="3600" dirty="0" err="1">
                <a:solidFill>
                  <a:srgbClr val="002060"/>
                </a:solidFill>
                <a:latin typeface="Times New Roman" panose="02020603050405020304" pitchFamily="18" charset="0"/>
                <a:ea typeface="Calibri"/>
                <a:cs typeface="Times New Roman" panose="02020603050405020304" pitchFamily="18" charset="0"/>
              </a:rPr>
              <a:t>сыйныфы</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укучысы</a:t>
            </a:r>
            <a:r>
              <a:rPr lang="ru-RU" sz="3600" dirty="0">
                <a:solidFill>
                  <a:srgbClr val="002060"/>
                </a:solidFill>
                <a:latin typeface="Times New Roman" panose="02020603050405020304" pitchFamily="18" charset="0"/>
                <a:ea typeface="Calibri"/>
                <a:cs typeface="Times New Roman" panose="02020603050405020304" pitchFamily="18" charset="0"/>
              </a:rPr>
              <a:t> Кузьмина Яна </a:t>
            </a:r>
            <a:r>
              <a:rPr lang="ru-RU" sz="3600" dirty="0" err="1">
                <a:solidFill>
                  <a:srgbClr val="002060"/>
                </a:solidFill>
                <a:latin typeface="Times New Roman" panose="02020603050405020304" pitchFamily="18" charset="0"/>
                <a:ea typeface="Calibri"/>
                <a:cs typeface="Times New Roman" panose="02020603050405020304" pitchFamily="18" charset="0"/>
              </a:rPr>
              <a:t>бу</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конкурста</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лаеклы</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чыгыш</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ясады</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Ул</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үзенең</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туган</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телендә</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сөйләде</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чуаш</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милли</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ризыгын</a:t>
            </a:r>
            <a:r>
              <a:rPr lang="ru-RU" sz="3600" dirty="0">
                <a:solidFill>
                  <a:srgbClr val="002060"/>
                </a:solidFill>
                <a:latin typeface="Times New Roman" panose="02020603050405020304" pitchFamily="18" charset="0"/>
                <a:ea typeface="Calibri"/>
                <a:cs typeface="Times New Roman" panose="02020603050405020304" pitchFamily="18" charset="0"/>
              </a:rPr>
              <a:t> - </a:t>
            </a:r>
            <a:r>
              <a:rPr lang="ru-RU" sz="3600" dirty="0" err="1">
                <a:solidFill>
                  <a:srgbClr val="002060"/>
                </a:solidFill>
                <a:latin typeface="Times New Roman" panose="02020603050405020304" pitchFamily="18" charset="0"/>
                <a:ea typeface="Calibri"/>
                <a:cs typeface="Times New Roman" panose="02020603050405020304" pitchFamily="18" charset="0"/>
              </a:rPr>
              <a:t>хупланы</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тәкъдир</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итте</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халык</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биюен</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күрсәтте</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Җитәкчесе</a:t>
            </a:r>
            <a:r>
              <a:rPr lang="ru-RU" sz="3600" dirty="0">
                <a:solidFill>
                  <a:srgbClr val="002060"/>
                </a:solidFill>
                <a:latin typeface="Times New Roman" panose="02020603050405020304" pitchFamily="18" charset="0"/>
                <a:ea typeface="Calibri"/>
                <a:cs typeface="Times New Roman" panose="02020603050405020304" pitchFamily="18" charset="0"/>
              </a:rPr>
              <a:t> </a:t>
            </a:r>
            <a:r>
              <a:rPr lang="ru-RU" sz="3600" dirty="0" err="1">
                <a:solidFill>
                  <a:srgbClr val="002060"/>
                </a:solidFill>
                <a:latin typeface="Times New Roman" panose="02020603050405020304" pitchFamily="18" charset="0"/>
                <a:ea typeface="Calibri"/>
                <a:cs typeface="Times New Roman" panose="02020603050405020304" pitchFamily="18" charset="0"/>
              </a:rPr>
              <a:t>Тямаева</a:t>
            </a:r>
            <a:r>
              <a:rPr lang="ru-RU" sz="3600" dirty="0">
                <a:solidFill>
                  <a:srgbClr val="002060"/>
                </a:solidFill>
                <a:latin typeface="Times New Roman" panose="02020603050405020304" pitchFamily="18" charset="0"/>
                <a:ea typeface="Calibri"/>
                <a:cs typeface="Times New Roman" panose="02020603050405020304" pitchFamily="18" charset="0"/>
              </a:rPr>
              <a:t> Р. Р.</a:t>
            </a:r>
            <a:r>
              <a:rPr lang="tt-RU" sz="3600" dirty="0">
                <a:solidFill>
                  <a:srgbClr val="002060"/>
                </a:solidFill>
                <a:latin typeface="Times New Roman" panose="02020603050405020304" pitchFamily="18" charset="0"/>
                <a:ea typeface="Calibri"/>
                <a:cs typeface="Times New Roman" panose="02020603050405020304" pitchFamily="18" charset="0"/>
              </a:rPr>
              <a:t>Сегодня в районе прошёл муниципальный этап республиканского конкурса красоты и талантов "Чувашская красавица Татарстана - 2021". Ученица 7 Б класса Кузьмина Яна достойно выступила на этом конкурсе. Она рассказала про себя на родном чувашском языке, презентовала чувашское национальное блюдо - хуплу, танцевала народный танец.Руководитель Тямаева Р.Р.</a:t>
            </a:r>
            <a:endParaRPr lang="ru-RU" sz="3600" dirty="0">
              <a:solidFill>
                <a:srgbClr val="002060"/>
              </a:solidFill>
              <a:effectLst/>
              <a:latin typeface="Times New Roman" panose="02020603050405020304" pitchFamily="18" charset="0"/>
              <a:ea typeface="Calibri"/>
              <a:cs typeface="Times New Roman" panose="02020603050405020304" pitchFamily="18" charset="0"/>
            </a:endParaRPr>
          </a:p>
        </p:txBody>
      </p:sp>
      <p:sp>
        <p:nvSpPr>
          <p:cNvPr id="8" name="Прямоугольник 7"/>
          <p:cNvSpPr/>
          <p:nvPr/>
        </p:nvSpPr>
        <p:spPr>
          <a:xfrm>
            <a:off x="2051720" y="771550"/>
            <a:ext cx="4806280" cy="258084"/>
          </a:xfrm>
          <a:prstGeom prst="rect">
            <a:avLst/>
          </a:prstGeom>
        </p:spPr>
        <p:txBody>
          <a:bodyPr wrap="square">
            <a:spAutoFit/>
          </a:bodyPr>
          <a:lstStyle/>
          <a:p>
            <a:pPr algn="r">
              <a:lnSpc>
                <a:spcPct val="115000"/>
              </a:lnSpc>
              <a:spcAft>
                <a:spcPts val="1000"/>
              </a:spcAft>
            </a:pPr>
            <a:r>
              <a:rPr lang="ru-RU" sz="1000" dirty="0">
                <a:solidFill>
                  <a:srgbClr val="002060"/>
                </a:solidFill>
                <a:latin typeface="Times New Roman"/>
                <a:ea typeface="Calibri"/>
                <a:cs typeface="Times New Roman"/>
              </a:rPr>
              <a:t>"</a:t>
            </a:r>
            <a:r>
              <a:rPr lang="ru-RU" sz="1000" dirty="0" err="1">
                <a:solidFill>
                  <a:srgbClr val="002060"/>
                </a:solidFill>
                <a:latin typeface="Times New Roman"/>
                <a:ea typeface="Calibri"/>
                <a:cs typeface="Times New Roman"/>
              </a:rPr>
              <a:t>Татарстанның</a:t>
            </a:r>
            <a:r>
              <a:rPr lang="ru-RU" sz="1000" dirty="0">
                <a:solidFill>
                  <a:srgbClr val="002060"/>
                </a:solidFill>
                <a:latin typeface="Times New Roman"/>
                <a:ea typeface="Calibri"/>
                <a:cs typeface="Times New Roman"/>
              </a:rPr>
              <a:t> Чуваш </a:t>
            </a:r>
            <a:r>
              <a:rPr lang="ru-RU" sz="1000" dirty="0" err="1">
                <a:solidFill>
                  <a:srgbClr val="002060"/>
                </a:solidFill>
                <a:latin typeface="Times New Roman"/>
                <a:ea typeface="Calibri"/>
                <a:cs typeface="Times New Roman"/>
              </a:rPr>
              <a:t>чибәре</a:t>
            </a:r>
            <a:r>
              <a:rPr lang="ru-RU" sz="1000" dirty="0">
                <a:solidFill>
                  <a:srgbClr val="002060"/>
                </a:solidFill>
                <a:latin typeface="Times New Roman"/>
                <a:ea typeface="Calibri"/>
                <a:cs typeface="Times New Roman"/>
              </a:rPr>
              <a:t> - 2021"/</a:t>
            </a:r>
            <a:r>
              <a:rPr lang="tt-RU" sz="1000" dirty="0">
                <a:solidFill>
                  <a:srgbClr val="002060"/>
                </a:solidFill>
                <a:latin typeface="Times New Roman"/>
                <a:ea typeface="Calibri"/>
                <a:cs typeface="Times New Roman"/>
              </a:rPr>
              <a:t>"Чувашская красавица Татарстана - 2021".</a:t>
            </a:r>
            <a:endParaRPr lang="ru-RU" sz="1000" dirty="0">
              <a:solidFill>
                <a:srgbClr val="002060"/>
              </a:solidFill>
              <a:effectLst/>
              <a:latin typeface="Calibri"/>
              <a:ea typeface="Calibri"/>
              <a:cs typeface="Times New Roman"/>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1193845"/>
            <a:ext cx="1996836" cy="1494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291219"/>
            <a:ext cx="1526931" cy="1992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207100">
            <a:off x="609741" y="2443247"/>
            <a:ext cx="1345985" cy="15691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93488" y="2688352"/>
            <a:ext cx="1765136" cy="2079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5696" y="2688352"/>
            <a:ext cx="1584176" cy="18996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16216" y="2911252"/>
            <a:ext cx="2235674" cy="1676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87582588"/>
      </p:ext>
    </p:extLst>
  </p:cSld>
  <p:clrMapOvr>
    <a:masterClrMapping/>
  </p:clrMapOvr>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4734</TotalTime>
  <Words>1597</Words>
  <Application>Microsoft Office PowerPoint</Application>
  <PresentationFormat>Экран (16:9)</PresentationFormat>
  <Paragraphs>80</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Times New Roman</vt:lpstr>
      <vt:lpstr>yandex-sans</vt:lpstr>
      <vt:lpstr>2_Тема Office</vt:lpstr>
      <vt:lpstr> Нәүрүз бәйрәме/праздник Навруз</vt:lpstr>
      <vt:lpstr>МАОУ «СОШ №2» г. Нурлат РТ</vt:lpstr>
      <vt:lpstr> </vt:lpstr>
      <vt:lpstr> </vt:lpstr>
      <vt:lpstr>МАОУ «СОШ №2» г. Нурлат РТ</vt:lpstr>
      <vt:lpstr>МАОУ «СОШ №2» г. Нурлат РТ</vt:lpstr>
      <vt:lpstr>МАОУ «СОШ №2» г. Нурлат РТ</vt:lpstr>
      <vt:lpstr>МАОУ «СОШ №2» г. Нурлат РТ</vt:lpstr>
      <vt:lpstr>МАОУ «СОШ №2» г. Нурлат РТ</vt:lpstr>
      <vt:lpstr>МАОУ «СОШ №2» г. Нурлат РТ</vt:lpstr>
      <vt:lpstr>МАОУ «СОШ №2» г. Нурлат РТ</vt:lpstr>
      <vt:lpstr>МАОУ «СОШ №2» г. Нурлат РТ</vt:lpstr>
      <vt:lpstr>МАОУ «СОШ №2» г. Нурлат РТ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Гульчира</cp:lastModifiedBy>
  <cp:revision>508</cp:revision>
  <cp:lastPrinted>2021-02-01T07:48:05Z</cp:lastPrinted>
  <dcterms:created xsi:type="dcterms:W3CDTF">2015-10-13T08:15:21Z</dcterms:created>
  <dcterms:modified xsi:type="dcterms:W3CDTF">2021-04-24T08:47:04Z</dcterms:modified>
</cp:coreProperties>
</file>